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269"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C0C6"/>
    <a:srgbClr val="AE1517"/>
    <a:srgbClr val="990033"/>
    <a:srgbClr val="48929A"/>
    <a:srgbClr val="FF9999"/>
    <a:srgbClr val="CC0000"/>
    <a:srgbClr val="FF5050"/>
    <a:srgbClr val="7DD330"/>
    <a:srgbClr val="00CC00"/>
    <a:srgbClr val="0C7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7" autoAdjust="0"/>
    <p:restoredTop sz="67422" autoAdjust="0"/>
  </p:normalViewPr>
  <p:slideViewPr>
    <p:cSldViewPr>
      <p:cViewPr varScale="1">
        <p:scale>
          <a:sx n="115" d="100"/>
          <a:sy n="115" d="100"/>
        </p:scale>
        <p:origin x="19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DDEA8-FCA3-4073-8576-AAA54B264728}" type="datetimeFigureOut">
              <a:rPr lang="fr-FR" smtClean="0"/>
              <a:pPr/>
              <a:t>03/12/2019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67A17-FE67-4F9E-9FB6-E8FEECCE60E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FB67A17-FE67-4F9E-9FB6-E8FEECCE60E1}"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solidFill>
                  <a:srgbClr val="FFFF00"/>
                </a:solidFill>
              </a:rPr>
              <a:t>NB:</a:t>
            </a:r>
            <a:r>
              <a:rPr lang="fr-FR" sz="1200" b="1" kern="1200" dirty="0" err="1" smtClean="0">
                <a:solidFill>
                  <a:srgbClr val="FFFF00"/>
                </a:solidFill>
                <a:latin typeface="+mn-lt"/>
                <a:ea typeface="+mn-ea"/>
                <a:cs typeface="+mn-cs"/>
              </a:rPr>
              <a:t>Modèle</a:t>
            </a:r>
            <a:r>
              <a:rPr lang="fr-FR" sz="1200" b="1" kern="1200" dirty="0" smtClean="0">
                <a:solidFill>
                  <a:srgbClr val="FFFF00"/>
                </a:solidFill>
                <a:latin typeface="+mn-lt"/>
                <a:ea typeface="+mn-ea"/>
                <a:cs typeface="+mn-cs"/>
              </a:rPr>
              <a:t> simple fondé </a:t>
            </a:r>
            <a:r>
              <a:rPr lang="fr-FR" sz="1200" kern="1200" dirty="0" smtClean="0">
                <a:solidFill>
                  <a:schemeClr val="tx1"/>
                </a:solidFill>
                <a:latin typeface="+mn-lt"/>
                <a:ea typeface="+mn-ea"/>
                <a:cs typeface="+mn-cs"/>
              </a:rPr>
              <a:t>sur les concepts de la </a:t>
            </a:r>
            <a:r>
              <a:rPr lang="fr-FR" sz="1200" b="1" kern="1200" dirty="0" smtClean="0">
                <a:solidFill>
                  <a:schemeClr val="tx1"/>
                </a:solidFill>
                <a:latin typeface="+mn-lt"/>
                <a:ea typeface="+mn-ea"/>
                <a:cs typeface="+mn-cs"/>
              </a:rPr>
              <a:t>mécanique classique</a:t>
            </a:r>
          </a:p>
          <a:p>
            <a:r>
              <a:rPr lang="fr-FR" sz="1200" kern="1200" dirty="0" smtClean="0">
                <a:solidFill>
                  <a:schemeClr val="tx1"/>
                </a:solidFill>
                <a:latin typeface="+mn-lt"/>
                <a:ea typeface="+mn-ea"/>
                <a:cs typeface="+mn-cs"/>
              </a:rPr>
              <a:t>(mécanique céleste) :</a:t>
            </a:r>
          </a:p>
          <a:p>
            <a:r>
              <a:rPr lang="fr-FR" sz="1200" kern="1200" dirty="0" smtClean="0">
                <a:solidFill>
                  <a:schemeClr val="tx1"/>
                </a:solidFill>
                <a:latin typeface="+mn-lt"/>
                <a:ea typeface="+mn-ea"/>
                <a:cs typeface="+mn-cs"/>
              </a:rPr>
              <a:t>Le</a:t>
            </a:r>
            <a:r>
              <a:rPr lang="fr-FR" sz="1200" b="1" kern="1200" dirty="0" smtClean="0">
                <a:solidFill>
                  <a:schemeClr val="tx1"/>
                </a:solidFill>
                <a:latin typeface="+mn-lt"/>
                <a:ea typeface="+mn-ea"/>
                <a:cs typeface="+mn-cs"/>
              </a:rPr>
              <a:t> noyau </a:t>
            </a:r>
            <a:r>
              <a:rPr lang="fr-FR" sz="1200" kern="1200" dirty="0" smtClean="0">
                <a:solidFill>
                  <a:schemeClr val="tx1"/>
                </a:solidFill>
                <a:latin typeface="+mn-lt"/>
                <a:ea typeface="+mn-ea"/>
                <a:cs typeface="+mn-cs"/>
              </a:rPr>
              <a:t>central reste </a:t>
            </a:r>
            <a:r>
              <a:rPr lang="fr-FR" sz="1200" b="1" kern="1200" dirty="0" smtClean="0">
                <a:solidFill>
                  <a:schemeClr val="tx1"/>
                </a:solidFill>
                <a:latin typeface="+mn-lt"/>
                <a:ea typeface="+mn-ea"/>
                <a:cs typeface="+mn-cs"/>
              </a:rPr>
              <a:t>fixe</a:t>
            </a:r>
            <a:r>
              <a:rPr lang="fr-FR" sz="1200" kern="1200" dirty="0" smtClean="0">
                <a:solidFill>
                  <a:schemeClr val="tx1"/>
                </a:solidFill>
                <a:latin typeface="+mn-lt"/>
                <a:ea typeface="+mn-ea"/>
                <a:cs typeface="+mn-cs"/>
              </a:rPr>
              <a:t> et l’</a:t>
            </a:r>
            <a:r>
              <a:rPr lang="fr-FR" sz="1200" b="1" kern="1200" dirty="0" smtClean="0">
                <a:solidFill>
                  <a:schemeClr val="tx1"/>
                </a:solidFill>
                <a:latin typeface="+mn-lt"/>
                <a:ea typeface="+mn-ea"/>
                <a:cs typeface="+mn-cs"/>
              </a:rPr>
              <a:t>électron </a:t>
            </a:r>
            <a:r>
              <a:rPr lang="fr-FR" sz="1200" kern="1200" dirty="0" smtClean="0">
                <a:solidFill>
                  <a:schemeClr val="tx1"/>
                </a:solidFill>
                <a:latin typeface="+mn-lt"/>
                <a:ea typeface="+mn-ea"/>
                <a:cs typeface="+mn-cs"/>
              </a:rPr>
              <a:t>t</a:t>
            </a:r>
            <a:r>
              <a:rPr lang="fr-FR" sz="1200" b="1" kern="1200" dirty="0" smtClean="0">
                <a:solidFill>
                  <a:schemeClr val="tx1"/>
                </a:solidFill>
                <a:latin typeface="+mn-lt"/>
                <a:ea typeface="+mn-ea"/>
                <a:cs typeface="+mn-cs"/>
              </a:rPr>
              <a:t>ourne</a:t>
            </a:r>
            <a:r>
              <a:rPr lang="fr-FR" sz="1200" kern="1200" dirty="0" smtClean="0">
                <a:solidFill>
                  <a:schemeClr val="tx1"/>
                </a:solidFill>
                <a:latin typeface="+mn-lt"/>
                <a:ea typeface="+mn-ea"/>
                <a:cs typeface="+mn-cs"/>
              </a:rPr>
              <a:t> autour du noyau selon</a:t>
            </a:r>
          </a:p>
          <a:p>
            <a:r>
              <a:rPr lang="fr-FR" sz="1200" kern="1200" dirty="0" smtClean="0">
                <a:solidFill>
                  <a:schemeClr val="tx1"/>
                </a:solidFill>
                <a:latin typeface="+mn-lt"/>
                <a:ea typeface="+mn-ea"/>
                <a:cs typeface="+mn-cs"/>
              </a:rPr>
              <a:t>une trajectoire circulaire de rayon r avec une vitesse constante.</a:t>
            </a:r>
          </a:p>
          <a:p>
            <a:r>
              <a:rPr lang="fr-FR" sz="1200" kern="1200" dirty="0" smtClean="0">
                <a:solidFill>
                  <a:schemeClr val="tx1"/>
                </a:solidFill>
                <a:latin typeface="+mn-lt"/>
                <a:ea typeface="+mn-ea"/>
                <a:cs typeface="+mn-cs"/>
              </a:rPr>
              <a:t>Dans ce cas, l’électron est soumis à une accélération normale centripète a</a:t>
            </a:r>
          </a:p>
          <a:p>
            <a:r>
              <a:rPr lang="fr-FR" sz="1200" kern="1200" dirty="0" smtClean="0">
                <a:solidFill>
                  <a:schemeClr val="tx1"/>
                </a:solidFill>
                <a:latin typeface="+mn-lt"/>
                <a:ea typeface="+mn-ea"/>
                <a:cs typeface="+mn-cs"/>
              </a:rPr>
              <a:t>selon le</a:t>
            </a:r>
          </a:p>
          <a:p>
            <a:r>
              <a:rPr lang="fr-FR" sz="1200" kern="1200" dirty="0" smtClean="0">
                <a:solidFill>
                  <a:schemeClr val="tx1"/>
                </a:solidFill>
                <a:latin typeface="+mn-lt"/>
                <a:ea typeface="+mn-ea"/>
                <a:cs typeface="+mn-cs"/>
              </a:rPr>
              <a:t>vecteur unitaire u de module r. Il est soumis à une force électrostatique</a:t>
            </a:r>
          </a:p>
          <a:p>
            <a:r>
              <a:rPr lang="fr-FR" sz="1200" kern="1200" dirty="0" smtClean="0">
                <a:solidFill>
                  <a:schemeClr val="tx1"/>
                </a:solidFill>
                <a:latin typeface="+mn-lt"/>
                <a:ea typeface="+mn-ea"/>
                <a:cs typeface="+mn-cs"/>
              </a:rPr>
              <a:t>(interactions coulombiennes) </a:t>
            </a:r>
            <a:endParaRPr lang="fr-FR" dirty="0"/>
          </a:p>
        </p:txBody>
      </p:sp>
      <p:sp>
        <p:nvSpPr>
          <p:cNvPr id="4" name="Espace réservé du numéro de diapositive 3"/>
          <p:cNvSpPr>
            <a:spLocks noGrp="1"/>
          </p:cNvSpPr>
          <p:nvPr>
            <p:ph type="sldNum" sz="quarter" idx="10"/>
          </p:nvPr>
        </p:nvSpPr>
        <p:spPr/>
        <p:txBody>
          <a:bodyPr/>
          <a:lstStyle/>
          <a:p>
            <a:fld id="{5FB67A17-FE67-4F9E-9FB6-E8FEECCE60E1}" type="slidenum">
              <a:rPr lang="fr-FR" smtClean="0"/>
              <a:pPr/>
              <a:t>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FB67A17-FE67-4F9E-9FB6-E8FEECCE60E1}" type="slidenum">
              <a:rPr lang="fr-FR" smtClean="0"/>
              <a:pPr/>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s'agit de classer tous les éléments en fonction de leur structure électronique (Z).</a:t>
            </a:r>
          </a:p>
          <a:p>
            <a:r>
              <a:rPr lang="fr-FR" dirty="0" smtClean="0"/>
              <a:t>On a dénombré 103 éléments dont 90 sont présents à l'état naturel.</a:t>
            </a:r>
          </a:p>
          <a:p>
            <a:r>
              <a:rPr lang="fr-FR" dirty="0" smtClean="0"/>
              <a:t>On effectue le classement des éléments sur des lignes par ordre</a:t>
            </a:r>
          </a:p>
          <a:p>
            <a:r>
              <a:rPr lang="fr-FR" dirty="0" smtClean="0"/>
              <a:t>croissant de Z (numéro atomique). L’ordre de remplissage suit les règles de</a:t>
            </a:r>
          </a:p>
          <a:p>
            <a:r>
              <a:rPr lang="fr-FR" dirty="0" err="1" smtClean="0"/>
              <a:t>Klechkowsky</a:t>
            </a:r>
            <a:r>
              <a:rPr lang="fr-FR" dirty="0" smtClean="0"/>
              <a:t>, </a:t>
            </a:r>
            <a:r>
              <a:rPr lang="fr-FR" dirty="0" err="1" smtClean="0"/>
              <a:t>Hund</a:t>
            </a:r>
            <a:r>
              <a:rPr lang="fr-FR" dirty="0" smtClean="0"/>
              <a:t> et Pauli. Quand une couche est complète, on a défini une période</a:t>
            </a:r>
          </a:p>
          <a:p>
            <a:r>
              <a:rPr lang="fr-FR" dirty="0" smtClean="0"/>
              <a:t>(ligne).</a:t>
            </a:r>
            <a:endParaRPr lang="fr-FR" dirty="0"/>
          </a:p>
        </p:txBody>
      </p:sp>
      <p:sp>
        <p:nvSpPr>
          <p:cNvPr id="4" name="Espace réservé du numéro de diapositive 3"/>
          <p:cNvSpPr>
            <a:spLocks noGrp="1"/>
          </p:cNvSpPr>
          <p:nvPr>
            <p:ph type="sldNum" sz="quarter" idx="10"/>
          </p:nvPr>
        </p:nvSpPr>
        <p:spPr/>
        <p:txBody>
          <a:bodyPr/>
          <a:lstStyle/>
          <a:p>
            <a:fld id="{5FB67A17-FE67-4F9E-9FB6-E8FEECCE60E1}" type="slidenum">
              <a:rPr lang="fr-FR" smtClean="0"/>
              <a:pPr/>
              <a:t>16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1 ligne est une période numérotée de 1 à 7, correspondant aux couches K, L, M, </a:t>
            </a:r>
            <a:r>
              <a:rPr lang="fr-FR" sz="1200" kern="1200" dirty="0" err="1" smtClean="0">
                <a:solidFill>
                  <a:schemeClr val="tx1"/>
                </a:solidFill>
                <a:latin typeface="+mn-lt"/>
                <a:ea typeface="+mn-ea"/>
                <a:cs typeface="+mn-cs"/>
              </a:rPr>
              <a:t>etc</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1 colonne est une famille où les  éléments possèdent la même couche électronique</a:t>
            </a:r>
          </a:p>
          <a:p>
            <a:r>
              <a:rPr lang="fr-FR" sz="1200" kern="1200" dirty="0" smtClean="0">
                <a:solidFill>
                  <a:schemeClr val="tx1"/>
                </a:solidFill>
                <a:latin typeface="+mn-lt"/>
                <a:ea typeface="+mn-ea"/>
                <a:cs typeface="+mn-cs"/>
              </a:rPr>
              <a:t>externe.</a:t>
            </a:r>
            <a:endParaRPr lang="fr-FR" dirty="0"/>
          </a:p>
        </p:txBody>
      </p:sp>
      <p:sp>
        <p:nvSpPr>
          <p:cNvPr id="4" name="Espace réservé du numéro de diapositive 3"/>
          <p:cNvSpPr>
            <a:spLocks noGrp="1"/>
          </p:cNvSpPr>
          <p:nvPr>
            <p:ph type="sldNum" sz="quarter" idx="10"/>
          </p:nvPr>
        </p:nvSpPr>
        <p:spPr/>
        <p:txBody>
          <a:bodyPr/>
          <a:lstStyle/>
          <a:p>
            <a:fld id="{5FB67A17-FE67-4F9E-9FB6-E8FEECCE60E1}" type="slidenum">
              <a:rPr lang="fr-FR" smtClean="0"/>
              <a:pPr/>
              <a:t>17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Les éléments d’une colonne donnée présentent, à l’état fondamental, la</a:t>
            </a:r>
          </a:p>
          <a:p>
            <a:r>
              <a:rPr lang="fr-FR" sz="1200" kern="1200" dirty="0" smtClean="0">
                <a:solidFill>
                  <a:schemeClr val="tx1"/>
                </a:solidFill>
                <a:latin typeface="+mn-lt"/>
                <a:ea typeface="+mn-ea"/>
                <a:cs typeface="+mn-cs"/>
              </a:rPr>
              <a:t>même structure électronique externe : ils constituent un groupe.</a:t>
            </a:r>
          </a:p>
          <a:p>
            <a:r>
              <a:rPr lang="fr-FR" sz="1200" kern="1200" dirty="0" smtClean="0">
                <a:solidFill>
                  <a:schemeClr val="tx1"/>
                </a:solidFill>
                <a:latin typeface="+mn-lt"/>
                <a:ea typeface="+mn-ea"/>
                <a:cs typeface="+mn-cs"/>
              </a:rPr>
              <a:t>•Groupes des blocs s et p : lettre A (implique que les électrons de valence sont de</a:t>
            </a:r>
          </a:p>
          <a:p>
            <a:r>
              <a:rPr lang="fr-FR" sz="1200" kern="1200" dirty="0" smtClean="0">
                <a:solidFill>
                  <a:schemeClr val="tx1"/>
                </a:solidFill>
                <a:latin typeface="+mn-lt"/>
                <a:ea typeface="+mn-ea"/>
                <a:cs typeface="+mn-cs"/>
              </a:rPr>
              <a:t>type ns et </a:t>
            </a:r>
            <a:r>
              <a:rPr lang="fr-FR" sz="1200" kern="1200" dirty="0" err="1" smtClean="0">
                <a:solidFill>
                  <a:schemeClr val="tx1"/>
                </a:solidFill>
                <a:latin typeface="+mn-lt"/>
                <a:ea typeface="+mn-ea"/>
                <a:cs typeface="+mn-cs"/>
              </a:rPr>
              <a:t>np</a:t>
            </a:r>
            <a:r>
              <a:rPr lang="fr-FR" sz="1200" kern="1200" dirty="0" smtClean="0">
                <a:solidFill>
                  <a:schemeClr val="tx1"/>
                </a:solidFill>
                <a:latin typeface="+mn-lt"/>
                <a:ea typeface="+mn-ea"/>
                <a:cs typeface="+mn-cs"/>
              </a:rPr>
              <a:t>) précédée d’un chiffre romain (indique le nombre d’électrons).</a:t>
            </a:r>
          </a:p>
          <a:p>
            <a:r>
              <a:rPr lang="fr-FR" sz="1200" kern="1200" dirty="0" smtClean="0">
                <a:solidFill>
                  <a:schemeClr val="tx1"/>
                </a:solidFill>
                <a:latin typeface="+mn-lt"/>
                <a:ea typeface="+mn-ea"/>
                <a:cs typeface="+mn-cs"/>
              </a:rPr>
              <a:t>• Groupes du bloc d : la lettre B (implique que les électrons de type d peuvent être</a:t>
            </a:r>
          </a:p>
          <a:p>
            <a:r>
              <a:rPr lang="fr-FR" sz="1200" kern="1200" dirty="0" smtClean="0">
                <a:solidFill>
                  <a:schemeClr val="tx1"/>
                </a:solidFill>
                <a:latin typeface="+mn-lt"/>
                <a:ea typeface="+mn-ea"/>
                <a:cs typeface="+mn-cs"/>
              </a:rPr>
              <a:t>des électrons de valence, sauf pour IIB où seuls les électrons ns2 sont concernés).</a:t>
            </a:r>
          </a:p>
          <a:p>
            <a:r>
              <a:rPr lang="fr-FR" sz="1200" kern="1200" dirty="0" smtClean="0">
                <a:solidFill>
                  <a:schemeClr val="tx1"/>
                </a:solidFill>
                <a:latin typeface="+mn-lt"/>
                <a:ea typeface="+mn-ea"/>
                <a:cs typeface="+mn-cs"/>
              </a:rPr>
              <a:t>Le chiffre romain (indique le nombre d’électrons ns + nombre d’électrons (n-1)d</a:t>
            </a:r>
          </a:p>
          <a:p>
            <a:r>
              <a:rPr lang="fr-FR" sz="1200" kern="1200" dirty="0" smtClean="0">
                <a:solidFill>
                  <a:schemeClr val="tx1"/>
                </a:solidFill>
                <a:latin typeface="+mn-lt"/>
                <a:ea typeface="+mn-ea"/>
                <a:cs typeface="+mn-cs"/>
              </a:rPr>
              <a:t>célibataires).</a:t>
            </a:r>
            <a:endParaRPr lang="fr-FR" dirty="0"/>
          </a:p>
        </p:txBody>
      </p:sp>
      <p:sp>
        <p:nvSpPr>
          <p:cNvPr id="4" name="Espace réservé du numéro de diapositive 3"/>
          <p:cNvSpPr>
            <a:spLocks noGrp="1"/>
          </p:cNvSpPr>
          <p:nvPr>
            <p:ph type="sldNum" sz="quarter" idx="10"/>
          </p:nvPr>
        </p:nvSpPr>
        <p:spPr/>
        <p:txBody>
          <a:bodyPr/>
          <a:lstStyle/>
          <a:p>
            <a:fld id="{5FB67A17-FE67-4F9E-9FB6-E8FEECCE60E1}" type="slidenum">
              <a:rPr lang="fr-FR" smtClean="0"/>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modeles-powerpoint.fr/"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2"/>
          <p:cNvSpPr txBox="1">
            <a:spLocks noChangeArrowheads="1"/>
          </p:cNvSpPr>
          <p:nvPr userDrawn="1"/>
        </p:nvSpPr>
        <p:spPr bwMode="auto">
          <a:xfrm>
            <a:off x="1116013" y="5876925"/>
            <a:ext cx="7169150" cy="277813"/>
          </a:xfrm>
          <a:prstGeom prst="rect">
            <a:avLst/>
          </a:prstGeom>
          <a:solidFill>
            <a:srgbClr val="C0C0C0"/>
          </a:solidFill>
          <a:ln w="9525">
            <a:solidFill>
              <a:srgbClr val="333333"/>
            </a:solidFill>
            <a:miter lim="800000"/>
            <a:headEnd/>
            <a:tailEnd/>
          </a:ln>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FR" sz="1200" dirty="0" smtClean="0"/>
              <a:t>Pour plus de modèles : </a:t>
            </a:r>
            <a:r>
              <a:rPr lang="fr-FR" sz="1200" dirty="0" smtClean="0">
                <a:hlinkClick r:id="rId13"/>
              </a:rPr>
              <a:t>Modèles Powerpoint PPT gratuits</a:t>
            </a:r>
            <a:endParaRPr lang="fr-FR" sz="1200" dirty="0" smtClean="0"/>
          </a:p>
        </p:txBody>
      </p:sp>
      <p:pic>
        <p:nvPicPr>
          <p:cNvPr id="1027" name="Picture 29" descr="bv cbcze fgdljk"/>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8" name="Text Box 8"/>
          <p:cNvSpPr txBox="1">
            <a:spLocks noChangeArrowheads="1"/>
          </p:cNvSpPr>
          <p:nvPr userDrawn="1"/>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rgbClr val="BA3632"/>
                </a:solidFill>
              </a:rPr>
              <a:t>Page </a:t>
            </a:r>
            <a:fld id="{34455A78-5AD3-4BCC-8E6C-8313D4A09807}" type="slidenum">
              <a:rPr lang="fr-FR" b="1">
                <a:solidFill>
                  <a:srgbClr val="BA3632"/>
                </a:solidFill>
              </a:rPr>
              <a:pPr/>
              <a:t>‹N°›</a:t>
            </a:fld>
            <a:endParaRPr lang="fr-FR" b="1">
              <a:solidFill>
                <a:srgbClr val="BA363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6"/>
          <p:cNvSpPr txBox="1">
            <a:spLocks noChangeArrowheads="1"/>
          </p:cNvSpPr>
          <p:nvPr/>
        </p:nvSpPr>
        <p:spPr bwMode="auto">
          <a:xfrm>
            <a:off x="3348038" y="6237288"/>
            <a:ext cx="2457450" cy="366712"/>
          </a:xfrm>
          <a:prstGeom prst="rect">
            <a:avLst/>
          </a:prstGeom>
          <a:noFill/>
          <a:ln w="9525">
            <a:noFill/>
            <a:miter lim="800000"/>
            <a:headEnd/>
            <a:tailEnd/>
          </a:ln>
          <a:effectLst/>
        </p:spPr>
        <p:txBody>
          <a:bodyPr wrap="none">
            <a:spAutoFit/>
          </a:bodyPr>
          <a:lstStyle/>
          <a:p>
            <a:r>
              <a:rPr lang="fr-FR">
                <a:hlinkClick r:id="rId2"/>
              </a:rPr>
              <a:t>Powerpoint Templates</a:t>
            </a:r>
            <a:endParaRPr lang="fr-FR"/>
          </a:p>
        </p:txBody>
      </p:sp>
      <p:pic>
        <p:nvPicPr>
          <p:cNvPr id="2051" name="Picture 25" descr="vbnvbnry trdsq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ZoneTexte 5"/>
          <p:cNvSpPr txBox="1"/>
          <p:nvPr/>
        </p:nvSpPr>
        <p:spPr>
          <a:xfrm>
            <a:off x="251520" y="5229200"/>
            <a:ext cx="3600400" cy="954107"/>
          </a:xfrm>
          <a:prstGeom prst="rect">
            <a:avLst/>
          </a:prstGeom>
          <a:noFill/>
        </p:spPr>
        <p:txBody>
          <a:bodyPr wrap="square" rtlCol="0">
            <a:spAutoFit/>
          </a:bodyPr>
          <a:lstStyle/>
          <a:p>
            <a:r>
              <a:rPr lang="fr-FR" b="1" dirty="0" smtClean="0"/>
              <a:t>Encadré Par </a:t>
            </a:r>
            <a:r>
              <a:rPr lang="fr-FR" dirty="0" smtClean="0"/>
              <a:t>:</a:t>
            </a:r>
          </a:p>
          <a:p>
            <a:endParaRPr lang="fr-FR" dirty="0" smtClean="0"/>
          </a:p>
          <a:p>
            <a:r>
              <a:rPr lang="fr-FR" dirty="0" smtClean="0"/>
              <a:t>          Pr</a:t>
            </a:r>
            <a:r>
              <a:rPr lang="fr-FR" sz="2000" dirty="0" smtClean="0"/>
              <a:t>. Ahmed CHETOUANI</a:t>
            </a:r>
            <a:endParaRPr lang="fr-FR" sz="2000" dirty="0"/>
          </a:p>
        </p:txBody>
      </p:sp>
      <p:sp>
        <p:nvSpPr>
          <p:cNvPr id="7" name="Rectangle 6"/>
          <p:cNvSpPr/>
          <p:nvPr/>
        </p:nvSpPr>
        <p:spPr>
          <a:xfrm>
            <a:off x="323528" y="836712"/>
            <a:ext cx="4884671" cy="923330"/>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rgbClr val="AE1517"/>
                </a:solidFill>
                <a:effectLst>
                  <a:outerShdw blurRad="41275" dist="20320" dir="1800000" algn="tl" rotWithShape="0">
                    <a:srgbClr val="000000">
                      <a:alpha val="40000"/>
                    </a:srgbClr>
                  </a:outerShdw>
                </a:effectLst>
                <a:latin typeface="Verdana" pitchFamily="34" charset="0"/>
              </a:rPr>
              <a:t>Atomistique</a:t>
            </a:r>
            <a:endParaRPr lang="fr-FR" sz="5400" b="1" cap="none" spc="0" dirty="0">
              <a:ln w="12700">
                <a:solidFill>
                  <a:schemeClr val="tx2">
                    <a:satMod val="155000"/>
                  </a:schemeClr>
                </a:solidFill>
                <a:prstDash val="solid"/>
              </a:ln>
              <a:solidFill>
                <a:srgbClr val="AE1517"/>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483768"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3" name="Text Box 3"/>
          <p:cNvSpPr txBox="1">
            <a:spLocks noChangeArrowheads="1"/>
          </p:cNvSpPr>
          <p:nvPr/>
        </p:nvSpPr>
        <p:spPr bwMode="auto">
          <a:xfrm>
            <a:off x="323528" y="836712"/>
            <a:ext cx="5824538" cy="461665"/>
          </a:xfrm>
          <a:prstGeom prst="rect">
            <a:avLst/>
          </a:prstGeom>
          <a:noFill/>
          <a:ln w="9525">
            <a:noFill/>
            <a:miter lim="800000"/>
            <a:headEnd/>
            <a:tailEnd/>
          </a:ln>
          <a:effectLst/>
        </p:spPr>
        <p:txBody>
          <a:bodyPr>
            <a:spAutoFit/>
          </a:bodyPr>
          <a:lstStyle/>
          <a:p>
            <a:pPr algn="just">
              <a:buFont typeface="Wingdings" pitchFamily="2" charset="2"/>
              <a:buChar char="ü"/>
              <a:defRPr/>
            </a:pPr>
            <a:r>
              <a:rPr lang="fr-FR" sz="2400" b="1" dirty="0">
                <a:solidFill>
                  <a:schemeClr val="accent1">
                    <a:lumMod val="50000"/>
                  </a:schemeClr>
                </a:solidFill>
              </a:rPr>
              <a:t>Le modèle ondulatoire</a:t>
            </a:r>
          </a:p>
        </p:txBody>
      </p:sp>
      <p:sp>
        <p:nvSpPr>
          <p:cNvPr id="4" name="Text Box 4"/>
          <p:cNvSpPr txBox="1">
            <a:spLocks noChangeArrowheads="1"/>
          </p:cNvSpPr>
          <p:nvPr/>
        </p:nvSpPr>
        <p:spPr bwMode="auto">
          <a:xfrm>
            <a:off x="251520" y="1268760"/>
            <a:ext cx="8637588" cy="646331"/>
          </a:xfrm>
          <a:prstGeom prst="rect">
            <a:avLst/>
          </a:prstGeom>
          <a:noFill/>
          <a:ln w="9525">
            <a:noFill/>
            <a:miter lim="800000"/>
            <a:headEnd/>
            <a:tailEnd/>
          </a:ln>
          <a:effectLst/>
        </p:spPr>
        <p:txBody>
          <a:bodyPr>
            <a:spAutoFit/>
          </a:bodyPr>
          <a:lstStyle/>
          <a:p>
            <a:pPr>
              <a:spcBef>
                <a:spcPct val="50000"/>
              </a:spcBef>
              <a:defRPr/>
            </a:pPr>
            <a:r>
              <a:rPr lang="fr-FR" dirty="0">
                <a:effectLst/>
              </a:rPr>
              <a:t>- Le modèle de Bohr ne s’applique pas aux atomes autres que l’hydrogène, ni en présence d’un champ électrique ou </a:t>
            </a:r>
            <a:r>
              <a:rPr lang="fr-FR" dirty="0" smtClean="0">
                <a:effectLst/>
              </a:rPr>
              <a:t>magnétique.</a:t>
            </a:r>
            <a:endParaRPr lang="fr-FR" b="1" dirty="0">
              <a:solidFill>
                <a:schemeClr val="accent2"/>
              </a:solidFill>
              <a:effectLst>
                <a:outerShdw blurRad="38100" dist="38100" dir="2700000" algn="tl">
                  <a:srgbClr val="000000"/>
                </a:outerShdw>
              </a:effectLst>
            </a:endParaRPr>
          </a:p>
        </p:txBody>
      </p:sp>
      <p:sp>
        <p:nvSpPr>
          <p:cNvPr id="5" name="Text Box 6"/>
          <p:cNvSpPr txBox="1">
            <a:spLocks noChangeArrowheads="1"/>
          </p:cNvSpPr>
          <p:nvPr/>
        </p:nvSpPr>
        <p:spPr bwMode="auto">
          <a:xfrm>
            <a:off x="251520" y="1988840"/>
            <a:ext cx="8669338" cy="822325"/>
          </a:xfrm>
          <a:prstGeom prst="rect">
            <a:avLst/>
          </a:prstGeom>
          <a:noFill/>
          <a:ln w="9525">
            <a:noFill/>
            <a:miter lim="800000"/>
            <a:headEnd/>
            <a:tailEnd/>
          </a:ln>
          <a:effectLst/>
        </p:spPr>
        <p:txBody>
          <a:bodyPr>
            <a:spAutoFit/>
          </a:bodyPr>
          <a:lstStyle/>
          <a:p>
            <a:pPr algn="just">
              <a:spcBef>
                <a:spcPts val="600"/>
              </a:spcBef>
              <a:defRPr/>
            </a:pPr>
            <a:r>
              <a:rPr lang="fr-FR" dirty="0">
                <a:effectLst/>
              </a:rPr>
              <a:t>- Les expériences de diffraction montrent que l'électron possède les caractéristiques d'une onde. </a:t>
            </a:r>
            <a:endParaRPr lang="fr-FR" dirty="0">
              <a:effectLst>
                <a:outerShdw blurRad="38100" dist="38100" dir="2700000" algn="tl">
                  <a:srgbClr val="FFFFFF"/>
                </a:outerShdw>
              </a:effectLst>
            </a:endParaRPr>
          </a:p>
        </p:txBody>
      </p:sp>
      <p:sp>
        <p:nvSpPr>
          <p:cNvPr id="6" name="Text Box 7"/>
          <p:cNvSpPr txBox="1">
            <a:spLocks noChangeArrowheads="1"/>
          </p:cNvSpPr>
          <p:nvPr/>
        </p:nvSpPr>
        <p:spPr bwMode="auto">
          <a:xfrm>
            <a:off x="457200" y="2636912"/>
            <a:ext cx="8686800" cy="735586"/>
          </a:xfrm>
          <a:prstGeom prst="rect">
            <a:avLst/>
          </a:prstGeom>
          <a:noFill/>
          <a:ln w="9525">
            <a:noFill/>
            <a:miter lim="800000"/>
            <a:headEnd/>
            <a:tailEnd/>
          </a:ln>
          <a:effectLst/>
        </p:spPr>
        <p:txBody>
          <a:bodyPr>
            <a:spAutoFit/>
          </a:bodyPr>
          <a:lstStyle/>
          <a:p>
            <a:pPr>
              <a:spcBef>
                <a:spcPct val="50000"/>
              </a:spcBef>
              <a:defRPr/>
            </a:pPr>
            <a:r>
              <a:rPr lang="fr-FR" dirty="0">
                <a:effectLst>
                  <a:outerShdw blurRad="38100" dist="38100" dir="2700000" algn="tl">
                    <a:srgbClr val="FFFFFF"/>
                  </a:outerShdw>
                </a:effectLst>
              </a:rPr>
              <a:t>- </a:t>
            </a:r>
            <a:r>
              <a:rPr lang="fr-FR" dirty="0">
                <a:effectLst/>
              </a:rPr>
              <a:t>La longueur d'onde est déterminée par la relation de </a:t>
            </a:r>
            <a:r>
              <a:rPr lang="fr-FR" b="1" dirty="0">
                <a:solidFill>
                  <a:srgbClr val="0070C0"/>
                </a:solidFill>
                <a:effectLst>
                  <a:outerShdw blurRad="38100" dist="38100" dir="2700000" algn="tl">
                    <a:srgbClr val="000000"/>
                  </a:outerShdw>
                </a:effectLst>
              </a:rPr>
              <a:t>« de Broglie »</a:t>
            </a:r>
            <a:r>
              <a:rPr lang="fr-FR" b="1" dirty="0">
                <a:solidFill>
                  <a:srgbClr val="0070C0"/>
                </a:solidFill>
                <a:effectLst>
                  <a:outerShdw blurRad="38100" dist="38100" dir="2700000" algn="tl">
                    <a:srgbClr val="FFFFFF"/>
                  </a:outerShdw>
                </a:effectLst>
              </a:rPr>
              <a:t> </a:t>
            </a:r>
          </a:p>
          <a:p>
            <a:pPr algn="ctr">
              <a:lnSpc>
                <a:spcPct val="75000"/>
              </a:lnSpc>
              <a:spcBef>
                <a:spcPct val="10000"/>
              </a:spcBef>
              <a:defRPr/>
            </a:pPr>
            <a:r>
              <a:rPr lang="fr-FR" dirty="0">
                <a:solidFill>
                  <a:srgbClr val="0070C0"/>
                </a:solidFill>
                <a:effectLst/>
                <a:latin typeface="Symbol" charset="2"/>
              </a:rPr>
              <a:t> </a:t>
            </a:r>
            <a:r>
              <a:rPr lang="fr-FR" sz="2800" b="1" dirty="0">
                <a:solidFill>
                  <a:srgbClr val="0070C0"/>
                </a:solidFill>
                <a:effectLst>
                  <a:outerShdw blurRad="38100" dist="38100" dir="2700000" algn="tl">
                    <a:srgbClr val="000000"/>
                  </a:outerShdw>
                </a:effectLst>
                <a:latin typeface="Symbol" charset="2"/>
              </a:rPr>
              <a:t>l</a:t>
            </a:r>
            <a:r>
              <a:rPr lang="fr-FR" sz="2800" b="1" dirty="0">
                <a:solidFill>
                  <a:srgbClr val="0070C0"/>
                </a:solidFill>
                <a:effectLst>
                  <a:outerShdw blurRad="38100" dist="38100" dir="2700000" algn="tl">
                    <a:srgbClr val="000000"/>
                  </a:outerShdw>
                </a:effectLst>
              </a:rPr>
              <a:t>=h/</a:t>
            </a:r>
            <a:r>
              <a:rPr lang="fr-FR" sz="2800" b="1" dirty="0" err="1">
                <a:solidFill>
                  <a:srgbClr val="0070C0"/>
                </a:solidFill>
                <a:effectLst>
                  <a:outerShdw blurRad="38100" dist="38100" dir="2700000" algn="tl">
                    <a:srgbClr val="000000"/>
                  </a:outerShdw>
                </a:effectLst>
              </a:rPr>
              <a:t>mv</a:t>
            </a:r>
            <a:endParaRPr lang="fr-FR" sz="2800" b="1" dirty="0">
              <a:solidFill>
                <a:srgbClr val="0070C0"/>
              </a:solidFill>
              <a:effectLst>
                <a:outerShdw blurRad="38100" dist="38100" dir="2700000" algn="tl">
                  <a:srgbClr val="000000"/>
                </a:outerShdw>
              </a:effectLst>
            </a:endParaRPr>
          </a:p>
        </p:txBody>
      </p:sp>
      <p:sp>
        <p:nvSpPr>
          <p:cNvPr id="7" name="Text Box 10"/>
          <p:cNvSpPr txBox="1">
            <a:spLocks noChangeArrowheads="1"/>
          </p:cNvSpPr>
          <p:nvPr/>
        </p:nvSpPr>
        <p:spPr bwMode="auto">
          <a:xfrm>
            <a:off x="863600" y="3645024"/>
            <a:ext cx="8280400" cy="457200"/>
          </a:xfrm>
          <a:prstGeom prst="rect">
            <a:avLst/>
          </a:prstGeom>
          <a:noFill/>
          <a:ln w="9525">
            <a:noFill/>
            <a:miter lim="800000"/>
            <a:headEnd/>
            <a:tailEnd/>
          </a:ln>
          <a:effectLst/>
        </p:spPr>
        <p:txBody>
          <a:bodyPr>
            <a:spAutoFit/>
          </a:bodyPr>
          <a:lstStyle/>
          <a:p>
            <a:pPr algn="just">
              <a:spcBef>
                <a:spcPts val="600"/>
              </a:spcBef>
              <a:defRPr/>
            </a:pPr>
            <a:r>
              <a:rPr lang="fr-FR" b="1" dirty="0">
                <a:effectLst/>
              </a:rPr>
              <a:t>L'électron est une particule aux caractéristiques ondulatoires.</a:t>
            </a:r>
            <a:endParaRPr lang="fr-FR" dirty="0">
              <a:effectLst>
                <a:outerShdw blurRad="38100" dist="38100" dir="2700000" algn="tl">
                  <a:srgbClr val="FFFFFF"/>
                </a:outerShdw>
              </a:effectLst>
            </a:endParaRPr>
          </a:p>
        </p:txBody>
      </p:sp>
      <p:sp>
        <p:nvSpPr>
          <p:cNvPr id="8" name="Text Box 9"/>
          <p:cNvSpPr txBox="1">
            <a:spLocks noChangeArrowheads="1"/>
          </p:cNvSpPr>
          <p:nvPr/>
        </p:nvSpPr>
        <p:spPr bwMode="auto">
          <a:xfrm>
            <a:off x="1187624" y="4293096"/>
            <a:ext cx="8229600" cy="457200"/>
          </a:xfrm>
          <a:prstGeom prst="rect">
            <a:avLst/>
          </a:prstGeom>
          <a:noFill/>
          <a:ln w="9525">
            <a:noFill/>
            <a:miter lim="800000"/>
            <a:headEnd/>
            <a:tailEnd/>
          </a:ln>
          <a:effectLst/>
        </p:spPr>
        <p:txBody>
          <a:bodyPr>
            <a:spAutoFit/>
          </a:bodyPr>
          <a:lstStyle/>
          <a:p>
            <a:pPr algn="just">
              <a:spcBef>
                <a:spcPts val="600"/>
              </a:spcBef>
              <a:defRPr/>
            </a:pPr>
            <a:r>
              <a:rPr lang="fr-FR" b="1" dirty="0">
                <a:effectLst/>
              </a:rPr>
              <a:t>L ’O.E.M.  est une onde aux caractéristiques corpusculaires.</a:t>
            </a:r>
            <a:endParaRPr lang="fr-FR" dirty="0">
              <a:effectLst>
                <a:outerShdw blurRad="38100" dist="38100" dir="2700000" algn="tl">
                  <a:srgbClr val="FFFFFF"/>
                </a:outerShdw>
              </a:effectLst>
            </a:endParaRPr>
          </a:p>
        </p:txBody>
      </p:sp>
      <p:sp>
        <p:nvSpPr>
          <p:cNvPr id="9" name="Text Box 11"/>
          <p:cNvSpPr txBox="1">
            <a:spLocks noChangeArrowheads="1"/>
          </p:cNvSpPr>
          <p:nvPr/>
        </p:nvSpPr>
        <p:spPr bwMode="auto">
          <a:xfrm>
            <a:off x="1187624" y="5085184"/>
            <a:ext cx="8229600" cy="519112"/>
          </a:xfrm>
          <a:prstGeom prst="rect">
            <a:avLst/>
          </a:prstGeom>
          <a:noFill/>
          <a:ln w="9525">
            <a:noFill/>
            <a:miter lim="800000"/>
            <a:headEnd/>
            <a:tailEnd/>
          </a:ln>
          <a:effectLst/>
        </p:spPr>
        <p:txBody>
          <a:bodyPr>
            <a:spAutoFit/>
          </a:bodyPr>
          <a:lstStyle/>
          <a:p>
            <a:pPr algn="ctr">
              <a:spcBef>
                <a:spcPts val="600"/>
              </a:spcBef>
              <a:defRPr/>
            </a:pPr>
            <a:r>
              <a:rPr lang="fr-FR" b="1" dirty="0">
                <a:effectLst/>
              </a:rPr>
              <a:t>C’est la </a:t>
            </a:r>
            <a:r>
              <a:rPr lang="fr-FR" sz="2800" b="1" dirty="0">
                <a:solidFill>
                  <a:srgbClr val="0070C0"/>
                </a:solidFill>
                <a:effectLst>
                  <a:outerShdw blurRad="38100" dist="38100" dir="2700000" algn="tl">
                    <a:srgbClr val="000000"/>
                  </a:outerShdw>
                </a:effectLst>
              </a:rPr>
              <a:t>dualité  onde / corpuscule</a:t>
            </a:r>
            <a:r>
              <a:rPr lang="fr-FR" b="1" dirty="0">
                <a:solidFill>
                  <a:srgbClr val="0070C0"/>
                </a:solidFill>
                <a:effectLst/>
              </a:rPr>
              <a:t>.</a:t>
            </a:r>
            <a:endParaRPr lang="fr-FR" dirty="0">
              <a:solidFill>
                <a:srgbClr val="0070C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06412" y="1340768"/>
            <a:ext cx="8637588" cy="646331"/>
          </a:xfrm>
          <a:prstGeom prst="rect">
            <a:avLst/>
          </a:prstGeom>
          <a:noFill/>
          <a:ln w="9525">
            <a:noFill/>
            <a:miter lim="800000"/>
            <a:headEnd/>
            <a:tailEnd/>
          </a:ln>
          <a:effectLst/>
        </p:spPr>
        <p:txBody>
          <a:bodyPr>
            <a:spAutoFit/>
          </a:bodyPr>
          <a:lstStyle/>
          <a:p>
            <a:pPr>
              <a:spcBef>
                <a:spcPct val="50000"/>
              </a:spcBef>
              <a:defRPr/>
            </a:pPr>
            <a:r>
              <a:rPr lang="fr-FR" dirty="0">
                <a:effectLst/>
              </a:rPr>
              <a:t>- Le caractère ondulatoire de l’électron se décrit par une </a:t>
            </a:r>
            <a:r>
              <a:rPr lang="fr-FR" b="1" dirty="0">
                <a:solidFill>
                  <a:srgbClr val="0070C0"/>
                </a:solidFill>
                <a:effectLst>
                  <a:outerShdw blurRad="38100" dist="38100" dir="2700000" algn="tl">
                    <a:srgbClr val="000000"/>
                  </a:outerShdw>
                </a:effectLst>
              </a:rPr>
              <a:t>fonction d'onde </a:t>
            </a:r>
            <a:r>
              <a:rPr lang="fr-FR" b="1" dirty="0">
                <a:solidFill>
                  <a:srgbClr val="0070C0"/>
                </a:solidFill>
                <a:effectLst>
                  <a:outerShdw blurRad="38100" dist="38100" dir="2700000" algn="tl">
                    <a:srgbClr val="000000"/>
                  </a:outerShdw>
                </a:effectLst>
                <a:latin typeface="Symbol" charset="2"/>
              </a:rPr>
              <a:t>Y</a:t>
            </a:r>
            <a:r>
              <a:rPr lang="fr-FR" dirty="0">
                <a:solidFill>
                  <a:srgbClr val="0070C0"/>
                </a:solidFill>
                <a:effectLst/>
              </a:rPr>
              <a:t> </a:t>
            </a:r>
            <a:r>
              <a:rPr lang="fr-FR" dirty="0">
                <a:effectLst/>
              </a:rPr>
              <a:t>obtenue à partir de l’équation de </a:t>
            </a:r>
            <a:r>
              <a:rPr lang="fr-FR" b="1" dirty="0">
                <a:solidFill>
                  <a:srgbClr val="0070C0"/>
                </a:solidFill>
                <a:effectLst>
                  <a:outerShdw blurRad="38100" dist="38100" dir="2700000" algn="tl">
                    <a:srgbClr val="000000"/>
                  </a:outerShdw>
                </a:effectLst>
              </a:rPr>
              <a:t>Schrödinger: H </a:t>
            </a:r>
            <a:r>
              <a:rPr lang="fr-FR" b="1" dirty="0">
                <a:solidFill>
                  <a:srgbClr val="0070C0"/>
                </a:solidFill>
                <a:effectLst>
                  <a:outerShdw blurRad="38100" dist="38100" dir="2700000" algn="tl">
                    <a:srgbClr val="000000"/>
                  </a:outerShdw>
                </a:effectLst>
                <a:latin typeface="Symbol" charset="2"/>
              </a:rPr>
              <a:t>Y</a:t>
            </a:r>
            <a:r>
              <a:rPr lang="fr-FR" b="1" dirty="0">
                <a:solidFill>
                  <a:srgbClr val="0070C0"/>
                </a:solidFill>
                <a:effectLst>
                  <a:outerShdw blurRad="38100" dist="38100" dir="2700000" algn="tl">
                    <a:srgbClr val="000000"/>
                  </a:outerShdw>
                </a:effectLst>
              </a:rPr>
              <a:t> =E </a:t>
            </a:r>
            <a:r>
              <a:rPr lang="fr-FR" b="1" dirty="0">
                <a:solidFill>
                  <a:srgbClr val="0070C0"/>
                </a:solidFill>
                <a:effectLst>
                  <a:outerShdw blurRad="38100" dist="38100" dir="2700000" algn="tl">
                    <a:srgbClr val="000000"/>
                  </a:outerShdw>
                </a:effectLst>
                <a:latin typeface="Symbol" charset="2"/>
              </a:rPr>
              <a:t>Y</a:t>
            </a:r>
            <a:endParaRPr lang="fr-FR" b="1" dirty="0">
              <a:solidFill>
                <a:srgbClr val="0070C0"/>
              </a:solidFill>
              <a:effectLst/>
              <a:latin typeface="Symbol" charset="2"/>
            </a:endParaRPr>
          </a:p>
        </p:txBody>
      </p:sp>
      <p:sp>
        <p:nvSpPr>
          <p:cNvPr id="3" name="Text Box 3"/>
          <p:cNvSpPr txBox="1">
            <a:spLocks noChangeArrowheads="1"/>
          </p:cNvSpPr>
          <p:nvPr/>
        </p:nvSpPr>
        <p:spPr bwMode="auto">
          <a:xfrm>
            <a:off x="323528" y="764704"/>
            <a:ext cx="5824538" cy="461665"/>
          </a:xfrm>
          <a:prstGeom prst="rect">
            <a:avLst/>
          </a:prstGeom>
          <a:noFill/>
          <a:ln w="9525">
            <a:noFill/>
            <a:miter lim="800000"/>
            <a:headEnd/>
            <a:tailEnd/>
          </a:ln>
          <a:effectLst/>
        </p:spPr>
        <p:txBody>
          <a:bodyPr>
            <a:spAutoFit/>
          </a:bodyPr>
          <a:lstStyle/>
          <a:p>
            <a:pPr algn="just">
              <a:buFont typeface="Wingdings" pitchFamily="2" charset="2"/>
              <a:buChar char="ü"/>
              <a:defRPr/>
            </a:pPr>
            <a:r>
              <a:rPr lang="fr-FR" sz="2400" b="1" dirty="0">
                <a:solidFill>
                  <a:schemeClr val="accent1">
                    <a:lumMod val="50000"/>
                  </a:schemeClr>
                </a:solidFill>
              </a:rPr>
              <a:t>Le modèle ondulatoire</a:t>
            </a:r>
          </a:p>
        </p:txBody>
      </p:sp>
      <p:sp>
        <p:nvSpPr>
          <p:cNvPr id="4" name="Text Box 2"/>
          <p:cNvSpPr txBox="1">
            <a:spLocks noChangeArrowheads="1"/>
          </p:cNvSpPr>
          <p:nvPr/>
        </p:nvSpPr>
        <p:spPr bwMode="auto">
          <a:xfrm>
            <a:off x="2483768"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5" name="Text Box 4"/>
          <p:cNvSpPr txBox="1">
            <a:spLocks noChangeArrowheads="1"/>
          </p:cNvSpPr>
          <p:nvPr/>
        </p:nvSpPr>
        <p:spPr bwMode="auto">
          <a:xfrm>
            <a:off x="474662" y="2060848"/>
            <a:ext cx="8669338" cy="457200"/>
          </a:xfrm>
          <a:prstGeom prst="rect">
            <a:avLst/>
          </a:prstGeom>
          <a:noFill/>
          <a:ln w="9525">
            <a:noFill/>
            <a:miter lim="800000"/>
            <a:headEnd/>
            <a:tailEnd/>
          </a:ln>
        </p:spPr>
        <p:txBody>
          <a:bodyPr>
            <a:spAutoFit/>
          </a:bodyPr>
          <a:lstStyle/>
          <a:p>
            <a:pPr algn="just">
              <a:spcBef>
                <a:spcPts val="600"/>
              </a:spcBef>
            </a:pPr>
            <a:r>
              <a:rPr lang="fr-FR" dirty="0">
                <a:effectLst/>
              </a:rPr>
              <a:t>- L’électron ne possède pas de trajectoire.</a:t>
            </a:r>
          </a:p>
        </p:txBody>
      </p:sp>
      <p:sp>
        <p:nvSpPr>
          <p:cNvPr id="6" name="Text Box 5"/>
          <p:cNvSpPr txBox="1">
            <a:spLocks noChangeArrowheads="1"/>
          </p:cNvSpPr>
          <p:nvPr/>
        </p:nvSpPr>
        <p:spPr bwMode="auto">
          <a:xfrm>
            <a:off x="439738" y="2348880"/>
            <a:ext cx="8704262" cy="457200"/>
          </a:xfrm>
          <a:prstGeom prst="rect">
            <a:avLst/>
          </a:prstGeom>
          <a:noFill/>
          <a:ln w="9525">
            <a:noFill/>
            <a:miter lim="800000"/>
            <a:headEnd/>
            <a:tailEnd/>
          </a:ln>
          <a:effectLst/>
        </p:spPr>
        <p:txBody>
          <a:bodyPr>
            <a:spAutoFit/>
          </a:bodyPr>
          <a:lstStyle/>
          <a:p>
            <a:pPr>
              <a:spcBef>
                <a:spcPct val="50000"/>
              </a:spcBef>
              <a:defRPr/>
            </a:pPr>
            <a:r>
              <a:rPr lang="fr-FR" dirty="0">
                <a:effectLst>
                  <a:outerShdw blurRad="38100" dist="38100" dir="2700000" algn="tl">
                    <a:srgbClr val="FFFFFF"/>
                  </a:outerShdw>
                </a:effectLst>
              </a:rPr>
              <a:t>- </a:t>
            </a:r>
            <a:r>
              <a:rPr lang="fr-FR" dirty="0">
                <a:effectLst/>
              </a:rPr>
              <a:t>Seule sa probabilité de présence </a:t>
            </a:r>
            <a:r>
              <a:rPr lang="fr-FR" b="1" dirty="0">
                <a:effectLst/>
                <a:latin typeface="Symbol" charset="2"/>
              </a:rPr>
              <a:t>Y</a:t>
            </a:r>
            <a:r>
              <a:rPr lang="fr-FR" b="1" baseline="30000" dirty="0">
                <a:effectLst/>
                <a:latin typeface="Symbol" charset="2"/>
              </a:rPr>
              <a:t>2</a:t>
            </a:r>
            <a:r>
              <a:rPr lang="fr-FR" dirty="0">
                <a:effectLst/>
              </a:rPr>
              <a:t> est mesurable. </a:t>
            </a:r>
            <a:endParaRPr lang="fr-FR" sz="2800" b="1" dirty="0">
              <a:solidFill>
                <a:schemeClr val="accent2"/>
              </a:solidFill>
              <a:effectLst>
                <a:outerShdw blurRad="38100" dist="38100" dir="2700000" algn="tl">
                  <a:srgbClr val="000000"/>
                </a:outerShdw>
              </a:effectLst>
            </a:endParaRPr>
          </a:p>
        </p:txBody>
      </p:sp>
      <p:sp>
        <p:nvSpPr>
          <p:cNvPr id="7" name="Text Box 9"/>
          <p:cNvSpPr txBox="1">
            <a:spLocks noChangeArrowheads="1"/>
          </p:cNvSpPr>
          <p:nvPr/>
        </p:nvSpPr>
        <p:spPr bwMode="auto">
          <a:xfrm>
            <a:off x="323528" y="2924944"/>
            <a:ext cx="8669338" cy="730969"/>
          </a:xfrm>
          <a:prstGeom prst="rect">
            <a:avLst/>
          </a:prstGeom>
          <a:noFill/>
          <a:ln w="9525">
            <a:noFill/>
            <a:miter lim="800000"/>
            <a:headEnd/>
            <a:tailEnd/>
          </a:ln>
          <a:effectLst/>
        </p:spPr>
        <p:txBody>
          <a:bodyPr>
            <a:spAutoFit/>
          </a:bodyPr>
          <a:lstStyle/>
          <a:p>
            <a:pPr algn="just">
              <a:spcBef>
                <a:spcPts val="600"/>
              </a:spcBef>
              <a:defRPr/>
            </a:pPr>
            <a:r>
              <a:rPr lang="fr-FR" dirty="0">
                <a:effectLst/>
              </a:rPr>
              <a:t>- Le comportement de l’électron de l’atome d’hydrogène se </a:t>
            </a:r>
          </a:p>
          <a:p>
            <a:pPr algn="just">
              <a:lnSpc>
                <a:spcPct val="75000"/>
              </a:lnSpc>
              <a:spcBef>
                <a:spcPts val="300"/>
              </a:spcBef>
              <a:defRPr/>
            </a:pPr>
            <a:r>
              <a:rPr lang="fr-FR" dirty="0">
                <a:effectLst/>
              </a:rPr>
              <a:t>	décrit au moyen de </a:t>
            </a:r>
            <a:r>
              <a:rPr lang="fr-FR" dirty="0">
                <a:solidFill>
                  <a:srgbClr val="0070C0"/>
                </a:solidFill>
                <a:effectLst/>
              </a:rPr>
              <a:t>4 nombres quantiques: </a:t>
            </a:r>
            <a:r>
              <a:rPr lang="fr-FR" sz="2800" b="1" dirty="0">
                <a:solidFill>
                  <a:srgbClr val="0070C0"/>
                </a:solidFill>
                <a:effectLst>
                  <a:outerShdw blurRad="38100" dist="38100" dir="2700000" algn="tl">
                    <a:srgbClr val="000000"/>
                  </a:outerShdw>
                </a:effectLst>
              </a:rPr>
              <a:t>n, </a:t>
            </a:r>
            <a:r>
              <a:rPr lang="fr-FR" sz="2800" b="1" i="1" dirty="0">
                <a:solidFill>
                  <a:srgbClr val="0070C0"/>
                </a:solidFill>
                <a:effectLst>
                  <a:outerShdw blurRad="38100" dist="38100" dir="2700000" algn="tl">
                    <a:srgbClr val="000000"/>
                  </a:outerShdw>
                </a:effectLst>
              </a:rPr>
              <a:t>l</a:t>
            </a:r>
            <a:r>
              <a:rPr lang="fr-FR" sz="2800" b="1" dirty="0">
                <a:solidFill>
                  <a:srgbClr val="0070C0"/>
                </a:solidFill>
                <a:effectLst>
                  <a:outerShdw blurRad="38100" dist="38100" dir="2700000" algn="tl">
                    <a:srgbClr val="000000"/>
                  </a:outerShdw>
                </a:effectLst>
              </a:rPr>
              <a:t>, m, s</a:t>
            </a:r>
            <a:r>
              <a:rPr lang="fr-FR" dirty="0">
                <a:solidFill>
                  <a:srgbClr val="0070C0"/>
                </a:solidFill>
                <a:effectLst/>
              </a:rPr>
              <a:t>.</a:t>
            </a:r>
          </a:p>
        </p:txBody>
      </p:sp>
      <p:sp>
        <p:nvSpPr>
          <p:cNvPr id="8" name="Text Box 7"/>
          <p:cNvSpPr txBox="1">
            <a:spLocks noChangeArrowheads="1"/>
          </p:cNvSpPr>
          <p:nvPr/>
        </p:nvSpPr>
        <p:spPr bwMode="auto">
          <a:xfrm>
            <a:off x="1259632" y="4005064"/>
            <a:ext cx="8280400" cy="415498"/>
          </a:xfrm>
          <a:prstGeom prst="rect">
            <a:avLst/>
          </a:prstGeom>
          <a:noFill/>
          <a:ln w="9525">
            <a:noFill/>
            <a:miter lim="800000"/>
            <a:headEnd/>
            <a:tailEnd/>
          </a:ln>
          <a:effectLst/>
        </p:spPr>
        <p:txBody>
          <a:bodyPr wrap="square">
            <a:spAutoFit/>
          </a:bodyPr>
          <a:lstStyle/>
          <a:p>
            <a:pPr algn="just">
              <a:lnSpc>
                <a:spcPct val="75000"/>
              </a:lnSpc>
              <a:spcBef>
                <a:spcPts val="300"/>
              </a:spcBef>
              <a:defRPr/>
            </a:pPr>
            <a:r>
              <a:rPr lang="fr-FR" sz="2800" b="1" dirty="0">
                <a:solidFill>
                  <a:srgbClr val="0070C0"/>
                </a:solidFill>
                <a:effectLst>
                  <a:outerShdw blurRad="38100" dist="38100" dir="2700000" algn="tl">
                    <a:srgbClr val="000000"/>
                  </a:outerShdw>
                </a:effectLst>
              </a:rPr>
              <a:t>n</a:t>
            </a:r>
            <a:r>
              <a:rPr lang="fr-FR" b="1" dirty="0">
                <a:effectLst/>
              </a:rPr>
              <a:t> est le nombre quantique principal. Il fixe l’énergie.</a:t>
            </a:r>
            <a:endParaRPr lang="fr-FR" dirty="0">
              <a:effectLst>
                <a:outerShdw blurRad="38100" dist="38100" dir="2700000" algn="tl">
                  <a:srgbClr val="FFFFFF"/>
                </a:outerShdw>
              </a:effectLst>
            </a:endParaRPr>
          </a:p>
        </p:txBody>
      </p:sp>
      <p:sp>
        <p:nvSpPr>
          <p:cNvPr id="9" name="Text Box 10"/>
          <p:cNvSpPr txBox="1">
            <a:spLocks noChangeArrowheads="1"/>
          </p:cNvSpPr>
          <p:nvPr/>
        </p:nvSpPr>
        <p:spPr bwMode="auto">
          <a:xfrm>
            <a:off x="1907704" y="4509120"/>
            <a:ext cx="8456613" cy="412750"/>
          </a:xfrm>
          <a:prstGeom prst="rect">
            <a:avLst/>
          </a:prstGeom>
          <a:noFill/>
          <a:ln w="9525">
            <a:noFill/>
            <a:miter lim="800000"/>
            <a:headEnd/>
            <a:tailEnd/>
          </a:ln>
          <a:effectLst/>
        </p:spPr>
        <p:txBody>
          <a:bodyPr>
            <a:spAutoFit/>
          </a:bodyPr>
          <a:lstStyle/>
          <a:p>
            <a:pPr algn="just">
              <a:lnSpc>
                <a:spcPct val="75000"/>
              </a:lnSpc>
              <a:spcBef>
                <a:spcPts val="300"/>
              </a:spcBef>
              <a:defRPr/>
            </a:pPr>
            <a:r>
              <a:rPr lang="fr-FR" sz="2800" b="1" i="1" dirty="0">
                <a:solidFill>
                  <a:srgbClr val="0070C0"/>
                </a:solidFill>
                <a:effectLst>
                  <a:outerShdw blurRad="38100" dist="38100" dir="2700000" algn="tl">
                    <a:srgbClr val="000000"/>
                  </a:outerShdw>
                </a:effectLst>
              </a:rPr>
              <a:t>l</a:t>
            </a:r>
            <a:r>
              <a:rPr lang="fr-FR" b="1" dirty="0">
                <a:solidFill>
                  <a:srgbClr val="0070C0"/>
                </a:solidFill>
                <a:effectLst/>
              </a:rPr>
              <a:t> </a:t>
            </a:r>
            <a:r>
              <a:rPr lang="fr-FR" b="1" dirty="0">
                <a:effectLst/>
              </a:rPr>
              <a:t>est le nombre quantique azimutal. 		</a:t>
            </a:r>
            <a:endParaRPr lang="fr-FR" dirty="0">
              <a:effectLst>
                <a:outerShdw blurRad="38100" dist="38100" dir="2700000" algn="tl">
                  <a:srgbClr val="FFFFFF"/>
                </a:outerShdw>
              </a:effectLst>
            </a:endParaRPr>
          </a:p>
        </p:txBody>
      </p:sp>
      <p:sp>
        <p:nvSpPr>
          <p:cNvPr id="10" name="Text Box 11"/>
          <p:cNvSpPr txBox="1">
            <a:spLocks noChangeArrowheads="1"/>
          </p:cNvSpPr>
          <p:nvPr/>
        </p:nvSpPr>
        <p:spPr bwMode="auto">
          <a:xfrm>
            <a:off x="2195736" y="4941168"/>
            <a:ext cx="8456612" cy="412750"/>
          </a:xfrm>
          <a:prstGeom prst="rect">
            <a:avLst/>
          </a:prstGeom>
          <a:noFill/>
          <a:ln w="9525">
            <a:noFill/>
            <a:miter lim="800000"/>
            <a:headEnd/>
            <a:tailEnd/>
          </a:ln>
          <a:effectLst/>
        </p:spPr>
        <p:txBody>
          <a:bodyPr>
            <a:spAutoFit/>
          </a:bodyPr>
          <a:lstStyle/>
          <a:p>
            <a:pPr algn="just">
              <a:lnSpc>
                <a:spcPct val="75000"/>
              </a:lnSpc>
              <a:spcBef>
                <a:spcPts val="300"/>
              </a:spcBef>
              <a:defRPr/>
            </a:pPr>
            <a:r>
              <a:rPr lang="fr-FR" sz="2800" b="1" dirty="0">
                <a:solidFill>
                  <a:srgbClr val="0070C0"/>
                </a:solidFill>
                <a:effectLst>
                  <a:outerShdw blurRad="38100" dist="38100" dir="2700000" algn="tl">
                    <a:srgbClr val="000000"/>
                  </a:outerShdw>
                </a:effectLst>
              </a:rPr>
              <a:t>m</a:t>
            </a:r>
            <a:r>
              <a:rPr lang="fr-FR" b="1" dirty="0">
                <a:solidFill>
                  <a:srgbClr val="0070C0"/>
                </a:solidFill>
                <a:effectLst/>
              </a:rPr>
              <a:t> </a:t>
            </a:r>
            <a:r>
              <a:rPr lang="fr-FR" b="1" dirty="0">
                <a:effectLst/>
              </a:rPr>
              <a:t>est le nombre quantique magnétique.		</a:t>
            </a:r>
            <a:endParaRPr lang="fr-FR" dirty="0">
              <a:effectLst>
                <a:outerShdw blurRad="38100" dist="38100" dir="2700000" algn="tl">
                  <a:srgbClr val="FFFFFF"/>
                </a:outerShdw>
              </a:effectLst>
            </a:endParaRPr>
          </a:p>
        </p:txBody>
      </p:sp>
      <p:sp>
        <p:nvSpPr>
          <p:cNvPr id="11" name="Text Box 12"/>
          <p:cNvSpPr txBox="1">
            <a:spLocks noChangeArrowheads="1"/>
          </p:cNvSpPr>
          <p:nvPr/>
        </p:nvSpPr>
        <p:spPr bwMode="auto">
          <a:xfrm>
            <a:off x="2195736" y="5517232"/>
            <a:ext cx="8304212" cy="661720"/>
          </a:xfrm>
          <a:prstGeom prst="rect">
            <a:avLst/>
          </a:prstGeom>
          <a:noFill/>
          <a:ln w="9525">
            <a:noFill/>
            <a:miter lim="800000"/>
            <a:headEnd/>
            <a:tailEnd/>
          </a:ln>
          <a:effectLst/>
        </p:spPr>
        <p:txBody>
          <a:bodyPr>
            <a:spAutoFit/>
          </a:bodyPr>
          <a:lstStyle/>
          <a:p>
            <a:pPr algn="just">
              <a:lnSpc>
                <a:spcPct val="75000"/>
              </a:lnSpc>
              <a:spcBef>
                <a:spcPts val="300"/>
              </a:spcBef>
              <a:defRPr/>
            </a:pPr>
            <a:r>
              <a:rPr lang="fr-FR" sz="2800" b="1" dirty="0">
                <a:solidFill>
                  <a:srgbClr val="0070C0"/>
                </a:solidFill>
                <a:effectLst>
                  <a:outerShdw blurRad="38100" dist="38100" dir="2700000" algn="tl">
                    <a:srgbClr val="000000"/>
                  </a:outerShdw>
                </a:effectLst>
              </a:rPr>
              <a:t>s</a:t>
            </a:r>
            <a:r>
              <a:rPr lang="fr-FR" b="1" dirty="0">
                <a:solidFill>
                  <a:srgbClr val="0070C0"/>
                </a:solidFill>
                <a:effectLst/>
              </a:rPr>
              <a:t> </a:t>
            </a:r>
            <a:r>
              <a:rPr lang="fr-FR" b="1" dirty="0">
                <a:effectLst/>
              </a:rPr>
              <a:t>est le nombre quantique de spin. </a:t>
            </a:r>
          </a:p>
          <a:p>
            <a:pPr algn="just">
              <a:lnSpc>
                <a:spcPct val="75000"/>
              </a:lnSpc>
              <a:spcBef>
                <a:spcPts val="300"/>
              </a:spcBef>
              <a:defRPr/>
            </a:pPr>
            <a:r>
              <a:rPr lang="fr-FR" b="1" dirty="0">
                <a:effectLst/>
              </a:rPr>
              <a:t>	Il décrit une caractéristique intrinsèque de l’électron.</a:t>
            </a:r>
            <a:endParaRPr lang="fr-FR"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945" y="879103"/>
            <a:ext cx="6418263" cy="461665"/>
          </a:xfrm>
          <a:prstGeom prst="rect">
            <a:avLst/>
          </a:prstGeom>
          <a:noFill/>
          <a:ln w="9525">
            <a:noFill/>
            <a:miter lim="800000"/>
            <a:headEnd/>
            <a:tailEnd/>
          </a:ln>
          <a:effectLst/>
        </p:spPr>
        <p:txBody>
          <a:bodyPr>
            <a:spAutoFit/>
          </a:bodyPr>
          <a:lstStyle/>
          <a:p>
            <a:pPr algn="just">
              <a:buFont typeface="Wingdings" pitchFamily="2" charset="2"/>
              <a:buChar char="ü"/>
              <a:defRPr/>
            </a:pPr>
            <a:r>
              <a:rPr lang="fr-FR" sz="2400" b="1" dirty="0">
                <a:solidFill>
                  <a:schemeClr val="accent1">
                    <a:lumMod val="50000"/>
                  </a:schemeClr>
                </a:solidFill>
              </a:rPr>
              <a:t>Règles fixant les nombres quantiques</a:t>
            </a:r>
          </a:p>
        </p:txBody>
      </p:sp>
      <p:sp>
        <p:nvSpPr>
          <p:cNvPr id="3" name="Text Box 2"/>
          <p:cNvSpPr txBox="1">
            <a:spLocks noChangeArrowheads="1"/>
          </p:cNvSpPr>
          <p:nvPr/>
        </p:nvSpPr>
        <p:spPr bwMode="auto">
          <a:xfrm>
            <a:off x="2483768"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4" name="Text Box 6"/>
          <p:cNvSpPr txBox="1">
            <a:spLocks noChangeArrowheads="1"/>
          </p:cNvSpPr>
          <p:nvPr/>
        </p:nvSpPr>
        <p:spPr bwMode="auto">
          <a:xfrm>
            <a:off x="458788" y="1370529"/>
            <a:ext cx="8280400" cy="546303"/>
          </a:xfrm>
          <a:prstGeom prst="rect">
            <a:avLst/>
          </a:prstGeom>
          <a:noFill/>
          <a:ln w="9525">
            <a:noFill/>
            <a:miter lim="800000"/>
            <a:headEnd/>
            <a:tailEnd/>
          </a:ln>
          <a:effectLst/>
        </p:spPr>
        <p:txBody>
          <a:bodyPr>
            <a:spAutoFit/>
          </a:bodyPr>
          <a:lstStyle/>
          <a:p>
            <a:pPr algn="just">
              <a:lnSpc>
                <a:spcPct val="75000"/>
              </a:lnSpc>
              <a:spcBef>
                <a:spcPts val="300"/>
              </a:spcBef>
              <a:defRPr/>
            </a:pPr>
            <a:r>
              <a:rPr lang="fr-FR" b="1" dirty="0">
                <a:solidFill>
                  <a:srgbClr val="0070C0"/>
                </a:solidFill>
                <a:effectLst>
                  <a:outerShdw blurRad="38100" dist="38100" dir="2700000" algn="tl">
                    <a:srgbClr val="000000"/>
                  </a:outerShdw>
                </a:effectLst>
              </a:rPr>
              <a:t>Le nombre quantique principal n</a:t>
            </a:r>
            <a:r>
              <a:rPr lang="fr-FR" b="1" dirty="0">
                <a:solidFill>
                  <a:srgbClr val="0070C0"/>
                </a:solidFill>
                <a:effectLst/>
              </a:rPr>
              <a:t> </a:t>
            </a:r>
            <a:r>
              <a:rPr lang="fr-FR" b="1" dirty="0">
                <a:effectLst/>
              </a:rPr>
              <a:t>=1,2,3,…∞. </a:t>
            </a:r>
          </a:p>
          <a:p>
            <a:pPr algn="just">
              <a:lnSpc>
                <a:spcPct val="75000"/>
              </a:lnSpc>
              <a:spcBef>
                <a:spcPts val="300"/>
              </a:spcBef>
              <a:defRPr/>
            </a:pPr>
            <a:r>
              <a:rPr lang="fr-FR" dirty="0">
                <a:effectLst/>
              </a:rPr>
              <a:t>Similaire au n de Bohr, il définit les « couches » d’énergie</a:t>
            </a:r>
            <a:endParaRPr lang="fr-FR" dirty="0">
              <a:effectLst>
                <a:outerShdw blurRad="38100" dist="38100" dir="2700000" algn="tl">
                  <a:srgbClr val="FFFFFF"/>
                </a:outerShdw>
              </a:effectLst>
            </a:endParaRPr>
          </a:p>
        </p:txBody>
      </p:sp>
      <p:sp>
        <p:nvSpPr>
          <p:cNvPr id="5" name="Text Box 8"/>
          <p:cNvSpPr txBox="1">
            <a:spLocks noChangeArrowheads="1"/>
          </p:cNvSpPr>
          <p:nvPr/>
        </p:nvSpPr>
        <p:spPr bwMode="auto">
          <a:xfrm>
            <a:off x="458788" y="1988403"/>
            <a:ext cx="8685212" cy="792525"/>
          </a:xfrm>
          <a:prstGeom prst="rect">
            <a:avLst/>
          </a:prstGeom>
          <a:noFill/>
          <a:ln w="9525">
            <a:noFill/>
            <a:miter lim="800000"/>
            <a:headEnd/>
            <a:tailEnd/>
          </a:ln>
          <a:effectLst/>
        </p:spPr>
        <p:txBody>
          <a:bodyPr>
            <a:spAutoFit/>
          </a:bodyPr>
          <a:lstStyle/>
          <a:p>
            <a:pPr>
              <a:lnSpc>
                <a:spcPct val="75000"/>
              </a:lnSpc>
              <a:spcBef>
                <a:spcPts val="300"/>
              </a:spcBef>
              <a:defRPr/>
            </a:pPr>
            <a:r>
              <a:rPr lang="fr-FR" dirty="0">
                <a:effectLst/>
              </a:rPr>
              <a:t>Au nombre quantique azimutal, on associe des symboles</a:t>
            </a:r>
            <a:r>
              <a:rPr lang="fr-FR" i="1" dirty="0">
                <a:solidFill>
                  <a:schemeClr val="accent2"/>
                </a:solidFill>
                <a:effectLst>
                  <a:outerShdw blurRad="38100" dist="38100" dir="2700000" algn="tl">
                    <a:srgbClr val="000000"/>
                  </a:outerShdw>
                </a:effectLst>
              </a:rPr>
              <a:t> </a:t>
            </a:r>
            <a:r>
              <a:rPr lang="fr-FR" i="1" dirty="0">
                <a:solidFill>
                  <a:srgbClr val="0070C0"/>
                </a:solidFill>
                <a:effectLst>
                  <a:outerShdw blurRad="38100" dist="38100" dir="2700000" algn="tl">
                    <a:srgbClr val="000000"/>
                  </a:outerShdw>
                </a:effectLst>
              </a:rPr>
              <a:t>s, p, d, f</a:t>
            </a:r>
            <a:endParaRPr lang="fr-FR" dirty="0">
              <a:solidFill>
                <a:srgbClr val="0070C0"/>
              </a:solidFill>
              <a:effectLst/>
            </a:endParaRPr>
          </a:p>
          <a:p>
            <a:pPr algn="just">
              <a:lnSpc>
                <a:spcPct val="75000"/>
              </a:lnSpc>
              <a:spcBef>
                <a:spcPts val="300"/>
              </a:spcBef>
              <a:defRPr/>
            </a:pPr>
            <a:r>
              <a:rPr lang="fr-FR" dirty="0">
                <a:effectLst/>
              </a:rPr>
              <a:t>Ils constituent des « sous-couches » au nombre de</a:t>
            </a:r>
            <a:r>
              <a:rPr lang="fr-FR" b="1" dirty="0">
                <a:effectLst/>
              </a:rPr>
              <a:t> </a:t>
            </a:r>
            <a:r>
              <a:rPr lang="fr-FR" b="1" dirty="0">
                <a:solidFill>
                  <a:srgbClr val="0070C0"/>
                </a:solidFill>
                <a:effectLst/>
              </a:rPr>
              <a:t>n</a:t>
            </a:r>
          </a:p>
          <a:p>
            <a:pPr algn="just">
              <a:lnSpc>
                <a:spcPct val="75000"/>
              </a:lnSpc>
              <a:spcBef>
                <a:spcPts val="300"/>
              </a:spcBef>
              <a:defRPr/>
            </a:pPr>
            <a:r>
              <a:rPr lang="fr-FR" b="1" dirty="0">
                <a:solidFill>
                  <a:srgbClr val="0070C0"/>
                </a:solidFill>
                <a:effectLst/>
              </a:rPr>
              <a:t>n=1-&gt; s;    n=2 -&gt; s, p;    n=3 -&gt; s, p, d;    … </a:t>
            </a:r>
            <a:endParaRPr lang="fr-FR" dirty="0">
              <a:solidFill>
                <a:srgbClr val="0070C0"/>
              </a:solidFill>
              <a:effectLst>
                <a:outerShdw blurRad="38100" dist="38100" dir="2700000" algn="tl">
                  <a:srgbClr val="FFFFFF"/>
                </a:outerShdw>
              </a:effectLst>
            </a:endParaRPr>
          </a:p>
        </p:txBody>
      </p:sp>
      <p:sp>
        <p:nvSpPr>
          <p:cNvPr id="6" name="Text Box 9"/>
          <p:cNvSpPr txBox="1">
            <a:spLocks noChangeArrowheads="1"/>
          </p:cNvSpPr>
          <p:nvPr/>
        </p:nvSpPr>
        <p:spPr bwMode="auto">
          <a:xfrm>
            <a:off x="458788" y="2866291"/>
            <a:ext cx="8685212" cy="1000274"/>
          </a:xfrm>
          <a:prstGeom prst="rect">
            <a:avLst/>
          </a:prstGeom>
          <a:noFill/>
          <a:ln w="9525">
            <a:noFill/>
            <a:miter lim="800000"/>
            <a:headEnd/>
            <a:tailEnd/>
          </a:ln>
        </p:spPr>
        <p:txBody>
          <a:bodyPr>
            <a:spAutoFit/>
          </a:bodyPr>
          <a:lstStyle/>
          <a:p>
            <a:pPr algn="just">
              <a:lnSpc>
                <a:spcPct val="75000"/>
              </a:lnSpc>
              <a:spcBef>
                <a:spcPts val="300"/>
              </a:spcBef>
            </a:pPr>
            <a:r>
              <a:rPr lang="fr-FR" dirty="0">
                <a:effectLst/>
              </a:rPr>
              <a:t>Le</a:t>
            </a:r>
            <a:r>
              <a:rPr lang="fr-FR" b="1" dirty="0">
                <a:effectLst/>
              </a:rPr>
              <a:t> </a:t>
            </a:r>
            <a:r>
              <a:rPr lang="fr-FR" dirty="0">
                <a:effectLst/>
              </a:rPr>
              <a:t>nombre magnétique fixe le nombre de « cases » ou « logettes » contenues dans les sous couches </a:t>
            </a:r>
          </a:p>
          <a:p>
            <a:pPr algn="just">
              <a:lnSpc>
                <a:spcPct val="75000"/>
              </a:lnSpc>
              <a:spcBef>
                <a:spcPts val="300"/>
              </a:spcBef>
            </a:pPr>
            <a:r>
              <a:rPr lang="fr-FR" b="1" dirty="0">
                <a:solidFill>
                  <a:srgbClr val="FF0066"/>
                </a:solidFill>
                <a:effectLst/>
              </a:rPr>
              <a:t>	 s	 p 	 d 	f </a:t>
            </a:r>
            <a:r>
              <a:rPr lang="fr-FR" b="1" dirty="0" smtClean="0">
                <a:solidFill>
                  <a:srgbClr val="FF0066"/>
                </a:solidFill>
                <a:effectLst/>
              </a:rPr>
              <a:t>…</a:t>
            </a:r>
            <a:endParaRPr lang="fr-FR" b="1" dirty="0">
              <a:solidFill>
                <a:srgbClr val="FF0066"/>
              </a:solidFill>
              <a:effectLst/>
            </a:endParaRPr>
          </a:p>
          <a:p>
            <a:pPr algn="just">
              <a:lnSpc>
                <a:spcPct val="75000"/>
              </a:lnSpc>
              <a:spcBef>
                <a:spcPts val="300"/>
              </a:spcBef>
            </a:pPr>
            <a:r>
              <a:rPr lang="fr-FR" b="1" dirty="0">
                <a:solidFill>
                  <a:srgbClr val="FF0066"/>
                </a:solidFill>
                <a:effectLst/>
              </a:rPr>
              <a:t>	 1	 3	 5 	7 …</a:t>
            </a:r>
          </a:p>
        </p:txBody>
      </p:sp>
      <p:sp>
        <p:nvSpPr>
          <p:cNvPr id="7" name="Text Box 25"/>
          <p:cNvSpPr txBox="1">
            <a:spLocks noChangeArrowheads="1"/>
          </p:cNvSpPr>
          <p:nvPr/>
        </p:nvSpPr>
        <p:spPr bwMode="auto">
          <a:xfrm>
            <a:off x="683568" y="3861048"/>
            <a:ext cx="8075613" cy="792525"/>
          </a:xfrm>
          <a:prstGeom prst="rect">
            <a:avLst/>
          </a:prstGeom>
          <a:noFill/>
          <a:ln w="9525">
            <a:noFill/>
            <a:miter lim="800000"/>
            <a:headEnd/>
            <a:tailEnd/>
          </a:ln>
          <a:effectLst/>
        </p:spPr>
        <p:txBody>
          <a:bodyPr>
            <a:spAutoFit/>
          </a:bodyPr>
          <a:lstStyle/>
          <a:p>
            <a:pPr algn="just">
              <a:lnSpc>
                <a:spcPct val="75000"/>
              </a:lnSpc>
              <a:spcBef>
                <a:spcPts val="300"/>
              </a:spcBef>
              <a:defRPr/>
            </a:pPr>
            <a:r>
              <a:rPr lang="fr-FR" b="1" dirty="0">
                <a:solidFill>
                  <a:srgbClr val="0070C0"/>
                </a:solidFill>
                <a:effectLst>
                  <a:outerShdw blurRad="38100" dist="38100" dir="2700000" algn="tl">
                    <a:srgbClr val="000000"/>
                  </a:outerShdw>
                </a:effectLst>
              </a:rPr>
              <a:t>Le spin de l’électron </a:t>
            </a:r>
            <a:r>
              <a:rPr lang="fr-FR" dirty="0">
                <a:solidFill>
                  <a:srgbClr val="0070C0"/>
                </a:solidFill>
                <a:effectLst>
                  <a:outerShdw blurRad="38100" dist="38100" dir="2700000" algn="tl">
                    <a:srgbClr val="000000"/>
                  </a:outerShdw>
                </a:effectLst>
              </a:rPr>
              <a:t>s</a:t>
            </a:r>
            <a:r>
              <a:rPr lang="fr-FR" dirty="0">
                <a:solidFill>
                  <a:srgbClr val="0070C0"/>
                </a:solidFill>
                <a:effectLst/>
              </a:rPr>
              <a:t> </a:t>
            </a:r>
            <a:r>
              <a:rPr lang="fr-FR" dirty="0">
                <a:effectLst/>
              </a:rPr>
              <a:t>peut prendre deux valeurs, </a:t>
            </a:r>
          </a:p>
          <a:p>
            <a:pPr algn="just">
              <a:lnSpc>
                <a:spcPct val="75000"/>
              </a:lnSpc>
              <a:spcBef>
                <a:spcPts val="300"/>
              </a:spcBef>
              <a:defRPr/>
            </a:pPr>
            <a:r>
              <a:rPr lang="fr-FR" dirty="0">
                <a:effectLst/>
              </a:rPr>
              <a:t>la valeur +1/2, symbolisée par </a:t>
            </a:r>
            <a:r>
              <a:rPr lang="fr-FR" dirty="0">
                <a:effectLst/>
                <a:sym typeface="Symbol" charset="2"/>
              </a:rPr>
              <a:t>; </a:t>
            </a:r>
          </a:p>
          <a:p>
            <a:pPr algn="just">
              <a:lnSpc>
                <a:spcPct val="75000"/>
              </a:lnSpc>
              <a:spcBef>
                <a:spcPts val="300"/>
              </a:spcBef>
              <a:defRPr/>
            </a:pPr>
            <a:r>
              <a:rPr lang="fr-FR" dirty="0">
                <a:effectLst/>
              </a:rPr>
              <a:t>la valeur -1/2, symbolisée  par </a:t>
            </a:r>
            <a:r>
              <a:rPr lang="fr-FR" dirty="0">
                <a:effectLst/>
                <a:sym typeface="Symbol" charset="2"/>
              </a:rPr>
              <a:t></a:t>
            </a:r>
          </a:p>
        </p:txBody>
      </p:sp>
      <p:graphicFrame>
        <p:nvGraphicFramePr>
          <p:cNvPr id="8" name="Tableau 7"/>
          <p:cNvGraphicFramePr>
            <a:graphicFrameLocks noGrp="1"/>
          </p:cNvGraphicFramePr>
          <p:nvPr/>
        </p:nvGraphicFramePr>
        <p:xfrm>
          <a:off x="6444208" y="3429000"/>
          <a:ext cx="2357621" cy="1226820"/>
        </p:xfrm>
        <a:graphic>
          <a:graphicData uri="http://schemas.openxmlformats.org/drawingml/2006/table">
            <a:tbl>
              <a:tblPr/>
              <a:tblGrid>
                <a:gridCol w="411110">
                  <a:extLst>
                    <a:ext uri="{9D8B030D-6E8A-4147-A177-3AD203B41FA5}">
                      <a16:colId xmlns:a16="http://schemas.microsoft.com/office/drawing/2014/main" val="20000"/>
                    </a:ext>
                  </a:extLst>
                </a:gridCol>
                <a:gridCol w="802027">
                  <a:extLst>
                    <a:ext uri="{9D8B030D-6E8A-4147-A177-3AD203B41FA5}">
                      <a16:colId xmlns:a16="http://schemas.microsoft.com/office/drawing/2014/main" val="20001"/>
                    </a:ext>
                  </a:extLst>
                </a:gridCol>
                <a:gridCol w="1144484">
                  <a:extLst>
                    <a:ext uri="{9D8B030D-6E8A-4147-A177-3AD203B41FA5}">
                      <a16:colId xmlns:a16="http://schemas.microsoft.com/office/drawing/2014/main" val="20002"/>
                    </a:ext>
                  </a:extLst>
                </a:gridCol>
              </a:tblGrid>
              <a:tr h="174625">
                <a:tc>
                  <a:txBody>
                    <a:bodyPr/>
                    <a:lstStyle/>
                    <a:p>
                      <a:pPr algn="ctr">
                        <a:lnSpc>
                          <a:spcPct val="115000"/>
                        </a:lnSpc>
                        <a:spcAft>
                          <a:spcPts val="0"/>
                        </a:spcAft>
                      </a:pPr>
                      <a:r>
                        <a:rPr lang="fr-FR" sz="1400" b="1" dirty="0">
                          <a:latin typeface="Times New Roman"/>
                          <a:ea typeface="Times New Roman"/>
                        </a:rPr>
                        <a:t>n</a:t>
                      </a: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b="1">
                          <a:latin typeface="Times New Roman"/>
                          <a:ea typeface="Times New Roman"/>
                        </a:rPr>
                        <a:t>couche</a:t>
                      </a:r>
                    </a:p>
                  </a:txBody>
                  <a:tcPr marL="63500" marR="63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FR" sz="1400" b="1">
                          <a:latin typeface="Times New Roman"/>
                          <a:ea typeface="Times New Roman"/>
                        </a:rPr>
                        <a:t>sous couche</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625">
                <a:tc>
                  <a:txBody>
                    <a:bodyPr/>
                    <a:lstStyle/>
                    <a:p>
                      <a:pPr algn="ctr">
                        <a:lnSpc>
                          <a:spcPct val="115000"/>
                        </a:lnSpc>
                        <a:spcAft>
                          <a:spcPts val="0"/>
                        </a:spcAft>
                      </a:pPr>
                      <a:r>
                        <a:rPr lang="nl-NL" sz="1400" b="1" dirty="0">
                          <a:latin typeface="Times New Roman"/>
                          <a:ea typeface="Times New Roman"/>
                        </a:rPr>
                        <a:t>1</a:t>
                      </a:r>
                      <a:endParaRPr lang="fr-FR" sz="1400" b="1" dirty="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nl-NL" sz="1400" b="1" dirty="0">
                          <a:latin typeface="Calibri"/>
                        </a:rPr>
                        <a:t>K</a:t>
                      </a:r>
                      <a:endParaRPr lang="fr-FR" sz="1400" b="1" dirty="0">
                        <a:latin typeface="Calibri"/>
                      </a:endParaRPr>
                    </a:p>
                  </a:txBody>
                  <a:tcPr marL="63500" marR="63500" marT="0" marB="0">
                    <a:lnL>
                      <a:noFill/>
                    </a:lnL>
                    <a:lnR>
                      <a:noFill/>
                    </a:lnR>
                    <a:lnT>
                      <a:noFill/>
                    </a:lnT>
                    <a:lnB>
                      <a:noFill/>
                    </a:lnB>
                  </a:tcPr>
                </a:tc>
                <a:tc>
                  <a:txBody>
                    <a:bodyPr/>
                    <a:lstStyle/>
                    <a:p>
                      <a:pPr algn="ctr">
                        <a:lnSpc>
                          <a:spcPct val="115000"/>
                        </a:lnSpc>
                        <a:spcAft>
                          <a:spcPts val="0"/>
                        </a:spcAft>
                      </a:pPr>
                      <a:r>
                        <a:rPr lang="nl-NL" sz="1400" b="1">
                          <a:latin typeface="Times New Roman"/>
                          <a:ea typeface="Times New Roman"/>
                        </a:rPr>
                        <a:t>s</a:t>
                      </a:r>
                      <a:endParaRPr lang="fr-FR" sz="1400" b="1">
                        <a:latin typeface="Times New Roman"/>
                        <a:ea typeface="Times New Roman"/>
                      </a:endParaRPr>
                    </a:p>
                  </a:txBody>
                  <a:tcPr marL="63500" marR="6350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74625">
                <a:tc>
                  <a:txBody>
                    <a:bodyPr/>
                    <a:lstStyle/>
                    <a:p>
                      <a:pPr algn="ctr">
                        <a:lnSpc>
                          <a:spcPct val="115000"/>
                        </a:lnSpc>
                        <a:spcAft>
                          <a:spcPts val="0"/>
                        </a:spcAft>
                      </a:pPr>
                      <a:r>
                        <a:rPr lang="nl-NL" sz="1400" b="1">
                          <a:latin typeface="Times New Roman"/>
                          <a:ea typeface="Times New Roman"/>
                        </a:rPr>
                        <a:t>2</a:t>
                      </a:r>
                      <a:endParaRPr lang="fr-FR" sz="1400" b="1">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nl-NL" sz="1400" b="1" dirty="0">
                          <a:latin typeface="Times New Roman"/>
                          <a:ea typeface="Times New Roman"/>
                        </a:rPr>
                        <a:t>L</a:t>
                      </a:r>
                      <a:endParaRPr lang="fr-FR" sz="1400" b="1" dirty="0">
                        <a:latin typeface="Times New Roman"/>
                        <a:ea typeface="Times New Roman"/>
                      </a:endParaRPr>
                    </a:p>
                  </a:txBody>
                  <a:tcPr marL="63500" marR="63500" marT="0" marB="0">
                    <a:lnL>
                      <a:noFill/>
                    </a:lnL>
                    <a:lnR>
                      <a:noFill/>
                    </a:lnR>
                    <a:lnT>
                      <a:noFill/>
                    </a:lnT>
                    <a:lnB>
                      <a:noFill/>
                    </a:lnB>
                  </a:tcPr>
                </a:tc>
                <a:tc>
                  <a:txBody>
                    <a:bodyPr/>
                    <a:lstStyle/>
                    <a:p>
                      <a:pPr algn="ctr">
                        <a:lnSpc>
                          <a:spcPct val="115000"/>
                        </a:lnSpc>
                        <a:spcAft>
                          <a:spcPts val="0"/>
                        </a:spcAft>
                      </a:pPr>
                      <a:r>
                        <a:rPr lang="nl-NL" sz="1400" b="1" dirty="0">
                          <a:latin typeface="Times New Roman"/>
                          <a:ea typeface="Times New Roman"/>
                        </a:rPr>
                        <a:t>s et p</a:t>
                      </a:r>
                      <a:endParaRPr lang="fr-FR" sz="1400" b="1" dirty="0">
                        <a:latin typeface="Times New Roman"/>
                        <a:ea typeface="Times New Roman"/>
                      </a:endParaRPr>
                    </a:p>
                  </a:txBody>
                  <a:tcPr marL="63500" marR="6350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74625">
                <a:tc>
                  <a:txBody>
                    <a:bodyPr/>
                    <a:lstStyle/>
                    <a:p>
                      <a:pPr algn="ctr">
                        <a:lnSpc>
                          <a:spcPct val="115000"/>
                        </a:lnSpc>
                        <a:spcAft>
                          <a:spcPts val="0"/>
                        </a:spcAft>
                      </a:pPr>
                      <a:r>
                        <a:rPr lang="nl-NL" sz="1400" b="1">
                          <a:latin typeface="Times New Roman"/>
                          <a:ea typeface="Times New Roman"/>
                        </a:rPr>
                        <a:t>3</a:t>
                      </a:r>
                      <a:endParaRPr lang="fr-FR" sz="1400" b="1">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nl-NL" sz="1400" b="1">
                          <a:latin typeface="Times New Roman"/>
                          <a:ea typeface="Times New Roman"/>
                        </a:rPr>
                        <a:t>M</a:t>
                      </a:r>
                      <a:endParaRPr lang="fr-FR" sz="1400" b="1">
                        <a:latin typeface="Times New Roman"/>
                        <a:ea typeface="Times New Roman"/>
                      </a:endParaRPr>
                    </a:p>
                  </a:txBody>
                  <a:tcPr marL="63500" marR="63500" marT="0" marB="0">
                    <a:lnL>
                      <a:noFill/>
                    </a:lnL>
                    <a:lnR>
                      <a:noFill/>
                    </a:lnR>
                    <a:lnT>
                      <a:noFill/>
                    </a:lnT>
                    <a:lnB>
                      <a:noFill/>
                    </a:lnB>
                  </a:tcPr>
                </a:tc>
                <a:tc>
                  <a:txBody>
                    <a:bodyPr/>
                    <a:lstStyle/>
                    <a:p>
                      <a:pPr algn="ctr">
                        <a:lnSpc>
                          <a:spcPct val="115000"/>
                        </a:lnSpc>
                        <a:spcAft>
                          <a:spcPts val="0"/>
                        </a:spcAft>
                      </a:pPr>
                      <a:r>
                        <a:rPr lang="nl-NL" sz="1400" b="1" dirty="0">
                          <a:latin typeface="Times New Roman"/>
                          <a:ea typeface="Times New Roman"/>
                        </a:rPr>
                        <a:t>s, p et d</a:t>
                      </a:r>
                      <a:endParaRPr lang="fr-FR" sz="1400" b="1" dirty="0">
                        <a:latin typeface="Times New Roman"/>
                        <a:ea typeface="Times New Roman"/>
                      </a:endParaRPr>
                    </a:p>
                  </a:txBody>
                  <a:tcPr marL="63500" marR="6350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74625">
                <a:tc>
                  <a:txBody>
                    <a:bodyPr/>
                    <a:lstStyle/>
                    <a:p>
                      <a:pPr algn="ctr">
                        <a:lnSpc>
                          <a:spcPct val="115000"/>
                        </a:lnSpc>
                        <a:spcAft>
                          <a:spcPts val="0"/>
                        </a:spcAft>
                      </a:pPr>
                      <a:r>
                        <a:rPr lang="nl-NL" sz="1400" b="1">
                          <a:latin typeface="Times New Roman"/>
                          <a:ea typeface="Times New Roman"/>
                        </a:rPr>
                        <a:t>4</a:t>
                      </a:r>
                      <a:endParaRPr lang="fr-FR" sz="1400" b="1">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b="1">
                          <a:latin typeface="Times New Roman"/>
                          <a:ea typeface="Times New Roman"/>
                        </a:rPr>
                        <a:t>N</a:t>
                      </a:r>
                      <a:endParaRPr lang="fr-FR" sz="1400" b="1">
                        <a:latin typeface="Times New Roman"/>
                        <a:ea typeface="Times New Roman"/>
                      </a:endParaRPr>
                    </a:p>
                  </a:txBody>
                  <a:tcPr marL="63500" marR="635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dirty="0">
                          <a:latin typeface="Times New Roman"/>
                          <a:ea typeface="Times New Roman"/>
                        </a:rPr>
                        <a:t>s, p , d et f</a:t>
                      </a:r>
                    </a:p>
                  </a:txBody>
                  <a:tcPr marL="63500" marR="6350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 Box 7"/>
          <p:cNvSpPr txBox="1">
            <a:spLocks noChangeArrowheads="1"/>
          </p:cNvSpPr>
          <p:nvPr/>
        </p:nvSpPr>
        <p:spPr bwMode="auto">
          <a:xfrm>
            <a:off x="1835696" y="4797152"/>
            <a:ext cx="8669337" cy="624530"/>
          </a:xfrm>
          <a:prstGeom prst="rect">
            <a:avLst/>
          </a:prstGeom>
          <a:noFill/>
          <a:ln w="9525">
            <a:noFill/>
            <a:miter lim="800000"/>
            <a:headEnd/>
            <a:tailEnd/>
          </a:ln>
        </p:spPr>
        <p:txBody>
          <a:bodyPr>
            <a:spAutoFit/>
          </a:bodyPr>
          <a:lstStyle/>
          <a:p>
            <a:pPr algn="just">
              <a:spcBef>
                <a:spcPts val="600"/>
              </a:spcBef>
            </a:pPr>
            <a:r>
              <a:rPr lang="fr-FR" dirty="0">
                <a:effectLst/>
              </a:rPr>
              <a:t>- Le comportement de l’électron de l’atome d’hydrogène se </a:t>
            </a:r>
          </a:p>
          <a:p>
            <a:pPr algn="just">
              <a:lnSpc>
                <a:spcPct val="75000"/>
              </a:lnSpc>
              <a:spcBef>
                <a:spcPts val="300"/>
              </a:spcBef>
            </a:pPr>
            <a:r>
              <a:rPr lang="fr-FR" dirty="0">
                <a:effectLst/>
              </a:rPr>
              <a:t>	décrit en précisant ses </a:t>
            </a:r>
            <a:r>
              <a:rPr lang="fr-FR" b="1" dirty="0">
                <a:solidFill>
                  <a:srgbClr val="0070C0"/>
                </a:solidFill>
                <a:effectLst/>
              </a:rPr>
              <a:t>4 nombres quantiques.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48680"/>
            <a:ext cx="4355680" cy="461665"/>
          </a:xfrm>
          <a:prstGeom prst="rect">
            <a:avLst/>
          </a:prstGeom>
          <a:noFill/>
        </p:spPr>
        <p:txBody>
          <a:bodyPr wrap="none" rtlCol="0">
            <a:spAutoFit/>
          </a:bodyPr>
          <a:lstStyle/>
          <a:p>
            <a:pPr>
              <a:buFont typeface="Wingdings" pitchFamily="2" charset="2"/>
              <a:buChar char="ü"/>
            </a:pPr>
            <a:r>
              <a:rPr lang="fr-FR" sz="2400" b="1" dirty="0">
                <a:solidFill>
                  <a:schemeClr val="accent1">
                    <a:lumMod val="50000"/>
                  </a:schemeClr>
                </a:solidFill>
              </a:rPr>
              <a:t>Configuration électronique</a:t>
            </a:r>
          </a:p>
        </p:txBody>
      </p:sp>
      <p:sp>
        <p:nvSpPr>
          <p:cNvPr id="3" name="Text Box 2"/>
          <p:cNvSpPr txBox="1">
            <a:spLocks noChangeArrowheads="1"/>
          </p:cNvSpPr>
          <p:nvPr/>
        </p:nvSpPr>
        <p:spPr bwMode="auto">
          <a:xfrm>
            <a:off x="2483768" y="1"/>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4" name="ZoneTexte 3"/>
          <p:cNvSpPr txBox="1"/>
          <p:nvPr/>
        </p:nvSpPr>
        <p:spPr>
          <a:xfrm>
            <a:off x="0" y="1052736"/>
            <a:ext cx="9180512" cy="646331"/>
          </a:xfrm>
          <a:prstGeom prst="rect">
            <a:avLst/>
          </a:prstGeom>
          <a:noFill/>
        </p:spPr>
        <p:txBody>
          <a:bodyPr wrap="square" rtlCol="0">
            <a:spAutoFit/>
          </a:bodyPr>
          <a:lstStyle/>
          <a:p>
            <a:r>
              <a:rPr lang="fr-FR" dirty="0" smtClean="0"/>
              <a:t>On appelle structure électronique ou configuration la répartition des électrons d’un atome dans les différentes orbitales.</a:t>
            </a:r>
            <a:endParaRPr lang="fr-FR" dirty="0"/>
          </a:p>
        </p:txBody>
      </p:sp>
      <p:sp>
        <p:nvSpPr>
          <p:cNvPr id="5" name="Text Box 18"/>
          <p:cNvSpPr txBox="1">
            <a:spLocks noChangeArrowheads="1"/>
          </p:cNvSpPr>
          <p:nvPr/>
        </p:nvSpPr>
        <p:spPr bwMode="auto">
          <a:xfrm>
            <a:off x="0" y="1628800"/>
            <a:ext cx="8618537" cy="369332"/>
          </a:xfrm>
          <a:prstGeom prst="rect">
            <a:avLst/>
          </a:prstGeom>
          <a:noFill/>
          <a:ln w="9525">
            <a:noFill/>
            <a:miter lim="800000"/>
            <a:headEnd/>
            <a:tailEnd/>
          </a:ln>
          <a:effectLst/>
        </p:spPr>
        <p:txBody>
          <a:bodyPr>
            <a:spAutoFit/>
          </a:bodyPr>
          <a:lstStyle/>
          <a:p>
            <a:pPr>
              <a:spcBef>
                <a:spcPct val="50000"/>
              </a:spcBef>
              <a:defRPr/>
            </a:pPr>
            <a:r>
              <a:rPr lang="fr-FR" u="sng" dirty="0">
                <a:effectLst/>
              </a:rPr>
              <a:t>Principe d </a:t>
            </a:r>
            <a:r>
              <a:rPr lang="fr-FR" u="sng" dirty="0"/>
              <a:t>’édification</a:t>
            </a:r>
            <a:r>
              <a:rPr lang="fr-FR" b="1" u="sng" dirty="0">
                <a:solidFill>
                  <a:schemeClr val="accent2"/>
                </a:solidFill>
              </a:rPr>
              <a:t> </a:t>
            </a:r>
            <a:endParaRPr lang="fr-FR" b="1" dirty="0"/>
          </a:p>
        </p:txBody>
      </p:sp>
      <p:sp>
        <p:nvSpPr>
          <p:cNvPr id="6" name="Text Box 19"/>
          <p:cNvSpPr txBox="1">
            <a:spLocks noChangeArrowheads="1"/>
          </p:cNvSpPr>
          <p:nvPr/>
        </p:nvSpPr>
        <p:spPr bwMode="auto">
          <a:xfrm>
            <a:off x="0" y="2060848"/>
            <a:ext cx="8551863" cy="457200"/>
          </a:xfrm>
          <a:prstGeom prst="rect">
            <a:avLst/>
          </a:prstGeom>
          <a:noFill/>
          <a:ln w="9525">
            <a:noFill/>
            <a:miter lim="800000"/>
            <a:headEnd/>
            <a:tailEnd/>
          </a:ln>
        </p:spPr>
        <p:txBody>
          <a:bodyPr>
            <a:spAutoFit/>
          </a:bodyPr>
          <a:lstStyle/>
          <a:p>
            <a:pPr>
              <a:spcBef>
                <a:spcPct val="50000"/>
              </a:spcBef>
            </a:pPr>
            <a:r>
              <a:rPr lang="fr-FR" sz="1200" dirty="0">
                <a:effectLst/>
                <a:sym typeface="Monotype Sorts" charset="2"/>
              </a:rPr>
              <a:t> </a:t>
            </a:r>
            <a:r>
              <a:rPr lang="fr-FR" dirty="0">
                <a:effectLst/>
              </a:rPr>
              <a:t>Utilisons les </a:t>
            </a:r>
            <a:r>
              <a:rPr lang="fr-FR" b="1" dirty="0">
                <a:effectLst/>
              </a:rPr>
              <a:t>orbitales atomiques </a:t>
            </a:r>
            <a:r>
              <a:rPr lang="fr-FR" dirty="0">
                <a:effectLst/>
              </a:rPr>
              <a:t>déduites de l'hydrogène.</a:t>
            </a:r>
          </a:p>
        </p:txBody>
      </p:sp>
      <p:sp>
        <p:nvSpPr>
          <p:cNvPr id="7" name="Text Box 20"/>
          <p:cNvSpPr txBox="1">
            <a:spLocks noChangeArrowheads="1"/>
          </p:cNvSpPr>
          <p:nvPr/>
        </p:nvSpPr>
        <p:spPr bwMode="auto">
          <a:xfrm>
            <a:off x="0" y="2492896"/>
            <a:ext cx="8686800" cy="800219"/>
          </a:xfrm>
          <a:prstGeom prst="rect">
            <a:avLst/>
          </a:prstGeom>
          <a:noFill/>
          <a:ln w="9525">
            <a:noFill/>
            <a:miter lim="800000"/>
            <a:headEnd/>
            <a:tailEnd/>
          </a:ln>
          <a:effectLst/>
        </p:spPr>
        <p:txBody>
          <a:bodyPr>
            <a:spAutoFit/>
          </a:bodyPr>
          <a:lstStyle/>
          <a:p>
            <a:pPr>
              <a:spcBef>
                <a:spcPct val="50000"/>
              </a:spcBef>
              <a:defRPr/>
            </a:pPr>
            <a:r>
              <a:rPr lang="fr-FR" sz="1200" dirty="0">
                <a:effectLst/>
                <a:sym typeface="Monotype Sorts" charset="2"/>
              </a:rPr>
              <a:t></a:t>
            </a:r>
            <a:r>
              <a:rPr lang="fr-FR" dirty="0">
                <a:effectLst/>
              </a:rPr>
              <a:t> - L'ensemble des électrons décrit par un même nombre</a:t>
            </a:r>
            <a:r>
              <a:rPr lang="fr-FR" dirty="0">
                <a:solidFill>
                  <a:srgbClr val="FF0000"/>
                </a:solidFill>
                <a:effectLst/>
              </a:rPr>
              <a:t> </a:t>
            </a:r>
            <a:r>
              <a:rPr lang="fr-FR" sz="2800" b="1" dirty="0">
                <a:solidFill>
                  <a:srgbClr val="FF0000"/>
                </a:solidFill>
                <a:effectLst>
                  <a:outerShdw blurRad="38100" dist="38100" dir="2700000" algn="tl">
                    <a:srgbClr val="000000"/>
                  </a:outerShdw>
                </a:effectLst>
              </a:rPr>
              <a:t>n</a:t>
            </a:r>
            <a:r>
              <a:rPr lang="fr-FR" b="1" dirty="0">
                <a:solidFill>
                  <a:srgbClr val="FF0000"/>
                </a:solidFill>
                <a:effectLst>
                  <a:outerShdw blurRad="38100" dist="38100" dir="2700000" algn="tl">
                    <a:srgbClr val="000000"/>
                  </a:outerShdw>
                </a:effectLst>
              </a:rPr>
              <a:t> </a:t>
            </a:r>
            <a:r>
              <a:rPr lang="fr-FR" dirty="0">
                <a:effectLst/>
              </a:rPr>
              <a:t>constitue une </a:t>
            </a:r>
            <a:r>
              <a:rPr lang="fr-FR" b="1" dirty="0">
                <a:solidFill>
                  <a:srgbClr val="FF0000"/>
                </a:solidFill>
                <a:effectLst/>
              </a:rPr>
              <a:t>couche</a:t>
            </a:r>
            <a:r>
              <a:rPr lang="fr-FR" b="1" dirty="0">
                <a:effectLst/>
              </a:rPr>
              <a:t> électronique  (1</a:t>
            </a:r>
            <a:r>
              <a:rPr lang="fr-FR" b="1" dirty="0">
                <a:effectLst/>
                <a:sym typeface="Symbol" charset="2"/>
              </a:rPr>
              <a:t></a:t>
            </a:r>
            <a:r>
              <a:rPr lang="fr-FR" b="1" dirty="0">
                <a:effectLst/>
              </a:rPr>
              <a:t>K; 2</a:t>
            </a:r>
            <a:r>
              <a:rPr lang="fr-FR" b="1" dirty="0">
                <a:effectLst/>
                <a:sym typeface="Symbol" charset="2"/>
              </a:rPr>
              <a:t></a:t>
            </a:r>
            <a:r>
              <a:rPr lang="fr-FR" b="1" dirty="0">
                <a:effectLst/>
              </a:rPr>
              <a:t>L; 3</a:t>
            </a:r>
            <a:r>
              <a:rPr lang="fr-FR" b="1" dirty="0">
                <a:effectLst/>
                <a:sym typeface="Symbol" charset="2"/>
              </a:rPr>
              <a:t></a:t>
            </a:r>
            <a:r>
              <a:rPr lang="fr-FR" b="1" dirty="0">
                <a:effectLst/>
              </a:rPr>
              <a:t>M; 4</a:t>
            </a:r>
            <a:r>
              <a:rPr lang="fr-FR" b="1" dirty="0">
                <a:effectLst/>
                <a:sym typeface="Symbol" charset="2"/>
              </a:rPr>
              <a:t></a:t>
            </a:r>
            <a:r>
              <a:rPr lang="fr-FR" b="1" dirty="0">
                <a:effectLst/>
              </a:rPr>
              <a:t>N; 5</a:t>
            </a:r>
            <a:r>
              <a:rPr lang="fr-FR" b="1" dirty="0">
                <a:effectLst/>
                <a:sym typeface="Symbol" charset="2"/>
              </a:rPr>
              <a:t></a:t>
            </a:r>
            <a:r>
              <a:rPr lang="fr-FR" b="1" dirty="0">
                <a:effectLst/>
              </a:rPr>
              <a:t>O; 6</a:t>
            </a:r>
            <a:r>
              <a:rPr lang="fr-FR" b="1" dirty="0">
                <a:effectLst/>
                <a:sym typeface="Symbol" charset="2"/>
              </a:rPr>
              <a:t></a:t>
            </a:r>
            <a:r>
              <a:rPr lang="fr-FR" b="1" dirty="0">
                <a:effectLst/>
              </a:rPr>
              <a:t>P)</a:t>
            </a:r>
          </a:p>
        </p:txBody>
      </p:sp>
      <p:sp>
        <p:nvSpPr>
          <p:cNvPr id="8" name="Text Box 21"/>
          <p:cNvSpPr txBox="1">
            <a:spLocks noChangeArrowheads="1"/>
          </p:cNvSpPr>
          <p:nvPr/>
        </p:nvSpPr>
        <p:spPr bwMode="auto">
          <a:xfrm>
            <a:off x="0" y="3284984"/>
            <a:ext cx="8686800" cy="369332"/>
          </a:xfrm>
          <a:prstGeom prst="rect">
            <a:avLst/>
          </a:prstGeom>
          <a:noFill/>
          <a:ln w="9525">
            <a:noFill/>
            <a:miter lim="800000"/>
            <a:headEnd/>
            <a:tailEnd/>
          </a:ln>
        </p:spPr>
        <p:txBody>
          <a:bodyPr>
            <a:spAutoFit/>
          </a:bodyPr>
          <a:lstStyle/>
          <a:p>
            <a:pPr>
              <a:spcBef>
                <a:spcPct val="50000"/>
              </a:spcBef>
            </a:pPr>
            <a:r>
              <a:rPr lang="fr-FR" dirty="0">
                <a:effectLst/>
              </a:rPr>
              <a:t>  - Les</a:t>
            </a:r>
            <a:r>
              <a:rPr lang="fr-FR" b="1" dirty="0">
                <a:solidFill>
                  <a:srgbClr val="FF0000"/>
                </a:solidFill>
                <a:effectLst/>
              </a:rPr>
              <a:t> sous-couches</a:t>
            </a:r>
            <a:r>
              <a:rPr lang="fr-FR" dirty="0">
                <a:solidFill>
                  <a:srgbClr val="FF0000"/>
                </a:solidFill>
                <a:effectLst/>
              </a:rPr>
              <a:t> </a:t>
            </a:r>
            <a:r>
              <a:rPr lang="fr-FR" dirty="0">
                <a:effectLst/>
              </a:rPr>
              <a:t>sont définies à partir des valeurs: s, p, d, f…</a:t>
            </a:r>
          </a:p>
        </p:txBody>
      </p:sp>
      <p:sp>
        <p:nvSpPr>
          <p:cNvPr id="9" name="Text Box 24"/>
          <p:cNvSpPr txBox="1">
            <a:spLocks noChangeArrowheads="1"/>
          </p:cNvSpPr>
          <p:nvPr/>
        </p:nvSpPr>
        <p:spPr bwMode="auto">
          <a:xfrm>
            <a:off x="0" y="3645024"/>
            <a:ext cx="8077200" cy="369332"/>
          </a:xfrm>
          <a:prstGeom prst="rect">
            <a:avLst/>
          </a:prstGeom>
          <a:noFill/>
          <a:ln w="9525">
            <a:noFill/>
            <a:miter lim="800000"/>
            <a:headEnd/>
            <a:tailEnd/>
          </a:ln>
        </p:spPr>
        <p:txBody>
          <a:bodyPr>
            <a:spAutoFit/>
          </a:bodyPr>
          <a:lstStyle/>
          <a:p>
            <a:pPr>
              <a:spcBef>
                <a:spcPct val="50000"/>
              </a:spcBef>
            </a:pPr>
            <a:r>
              <a:rPr lang="fr-FR" dirty="0">
                <a:effectLst/>
              </a:rPr>
              <a:t>  - Les</a:t>
            </a:r>
            <a:r>
              <a:rPr lang="fr-FR" b="1" dirty="0">
                <a:solidFill>
                  <a:srgbClr val="FF0000"/>
                </a:solidFill>
                <a:effectLst/>
              </a:rPr>
              <a:t> cases</a:t>
            </a:r>
            <a:r>
              <a:rPr lang="fr-FR" dirty="0">
                <a:solidFill>
                  <a:srgbClr val="FF0000"/>
                </a:solidFill>
                <a:effectLst/>
              </a:rPr>
              <a:t> </a:t>
            </a:r>
            <a:r>
              <a:rPr lang="fr-FR" dirty="0">
                <a:effectLst/>
              </a:rPr>
              <a:t>sont définies à partir de 1, 3, 5, 7, … </a:t>
            </a:r>
            <a:r>
              <a:rPr lang="fr-FR" dirty="0" smtClean="0">
                <a:effectLst/>
              </a:rPr>
              <a:t>possibilités.</a:t>
            </a:r>
            <a:endParaRPr lang="fr-FR" dirty="0">
              <a:effectLst/>
            </a:endParaRPr>
          </a:p>
        </p:txBody>
      </p:sp>
      <p:sp>
        <p:nvSpPr>
          <p:cNvPr id="11" name="Text Box 23"/>
          <p:cNvSpPr txBox="1">
            <a:spLocks noChangeArrowheads="1"/>
          </p:cNvSpPr>
          <p:nvPr/>
        </p:nvSpPr>
        <p:spPr bwMode="auto">
          <a:xfrm>
            <a:off x="1475656" y="4221088"/>
            <a:ext cx="8399463" cy="898525"/>
          </a:xfrm>
          <a:prstGeom prst="rect">
            <a:avLst/>
          </a:prstGeom>
          <a:noFill/>
          <a:ln w="9525">
            <a:noFill/>
            <a:miter lim="800000"/>
            <a:headEnd/>
            <a:tailEnd/>
          </a:ln>
        </p:spPr>
        <p:txBody>
          <a:bodyPr>
            <a:spAutoFit/>
          </a:bodyPr>
          <a:lstStyle/>
          <a:p>
            <a:pPr algn="just">
              <a:spcBef>
                <a:spcPts val="600"/>
              </a:spcBef>
            </a:pPr>
            <a:r>
              <a:rPr lang="fr-FR" u="sng" dirty="0">
                <a:effectLst/>
              </a:rPr>
              <a:t>Exemple</a:t>
            </a:r>
            <a:r>
              <a:rPr lang="fr-FR" dirty="0">
                <a:effectLst/>
              </a:rPr>
              <a:t>: M </a:t>
            </a:r>
            <a:r>
              <a:rPr lang="fr-FR" b="1" dirty="0">
                <a:effectLst/>
                <a:sym typeface="Symbol" charset="2"/>
              </a:rPr>
              <a:t></a:t>
            </a:r>
            <a:r>
              <a:rPr lang="fr-FR" dirty="0">
                <a:effectLst/>
              </a:rPr>
              <a:t> 3s</a:t>
            </a:r>
            <a:r>
              <a:rPr lang="fr-FR" dirty="0">
                <a:effectLst/>
                <a:latin typeface="Symbol" charset="2"/>
              </a:rPr>
              <a:t>½</a:t>
            </a:r>
            <a:r>
              <a:rPr lang="fr-FR" dirty="0">
                <a:effectLst/>
                <a:latin typeface="Symbol" charset="2"/>
                <a:sym typeface="Symbol" charset="2"/>
              </a:rPr>
              <a:t></a:t>
            </a:r>
            <a:r>
              <a:rPr lang="fr-FR" dirty="0">
                <a:effectLst/>
                <a:latin typeface="Symbol" charset="2"/>
              </a:rPr>
              <a:t>½, </a:t>
            </a:r>
            <a:r>
              <a:rPr lang="fr-FR" dirty="0">
                <a:effectLst/>
              </a:rPr>
              <a:t> 3p </a:t>
            </a:r>
            <a:r>
              <a:rPr lang="fr-FR" dirty="0">
                <a:effectLst/>
                <a:latin typeface="Symbol" charset="2"/>
              </a:rPr>
              <a:t>½</a:t>
            </a:r>
            <a:r>
              <a:rPr lang="fr-FR" dirty="0">
                <a:effectLst/>
                <a:latin typeface="Symbol" charset="2"/>
                <a:sym typeface="Symbol" charset="2"/>
              </a:rPr>
              <a:t></a:t>
            </a:r>
            <a:r>
              <a:rPr lang="fr-FR" dirty="0">
                <a:effectLst/>
                <a:latin typeface="Symbol" charset="2"/>
              </a:rPr>
              <a:t>½</a:t>
            </a:r>
            <a:r>
              <a:rPr lang="fr-FR" dirty="0">
                <a:effectLst/>
                <a:latin typeface="Symbol" charset="2"/>
                <a:sym typeface="Symbol" charset="2"/>
              </a:rPr>
              <a:t></a:t>
            </a:r>
            <a:r>
              <a:rPr lang="fr-FR" dirty="0">
                <a:effectLst/>
                <a:latin typeface="Symbol" charset="2"/>
              </a:rPr>
              <a:t>½</a:t>
            </a:r>
            <a:r>
              <a:rPr lang="fr-FR" dirty="0">
                <a:effectLst/>
                <a:latin typeface="Symbol" charset="2"/>
                <a:sym typeface="Symbol" charset="2"/>
              </a:rPr>
              <a:t></a:t>
            </a:r>
            <a:r>
              <a:rPr lang="fr-FR" dirty="0">
                <a:effectLst/>
                <a:latin typeface="Symbol" charset="2"/>
              </a:rPr>
              <a:t>½,   </a:t>
            </a:r>
          </a:p>
          <a:p>
            <a:pPr algn="just">
              <a:spcBef>
                <a:spcPts val="600"/>
              </a:spcBef>
            </a:pPr>
            <a:r>
              <a:rPr lang="fr-FR" dirty="0">
                <a:effectLst/>
                <a:latin typeface="Symbol" charset="2"/>
              </a:rPr>
              <a:t>		 </a:t>
            </a:r>
            <a:r>
              <a:rPr lang="fr-FR" dirty="0">
                <a:effectLst/>
              </a:rPr>
              <a:t>3d </a:t>
            </a:r>
            <a:r>
              <a:rPr lang="fr-FR" dirty="0">
                <a:effectLst/>
                <a:latin typeface="Symbol" charset="2"/>
              </a:rPr>
              <a:t>½</a:t>
            </a:r>
            <a:r>
              <a:rPr lang="fr-FR" dirty="0">
                <a:effectLst/>
                <a:latin typeface="Symbol" charset="2"/>
                <a:sym typeface="Symbol" charset="2"/>
              </a:rPr>
              <a:t></a:t>
            </a:r>
            <a:r>
              <a:rPr lang="fr-FR" dirty="0">
                <a:effectLst/>
                <a:latin typeface="Symbol" charset="2"/>
              </a:rPr>
              <a:t>½</a:t>
            </a:r>
            <a:r>
              <a:rPr lang="fr-FR" dirty="0">
                <a:effectLst/>
                <a:latin typeface="Symbol" charset="2"/>
                <a:sym typeface="Symbol" charset="2"/>
              </a:rPr>
              <a:t></a:t>
            </a:r>
            <a:r>
              <a:rPr lang="fr-FR" dirty="0">
                <a:effectLst/>
                <a:latin typeface="Symbol" charset="2"/>
              </a:rPr>
              <a:t>½</a:t>
            </a:r>
            <a:r>
              <a:rPr lang="fr-FR" dirty="0">
                <a:effectLst/>
                <a:latin typeface="Symbol" charset="2"/>
                <a:sym typeface="Symbol" charset="2"/>
              </a:rPr>
              <a:t></a:t>
            </a:r>
            <a:r>
              <a:rPr lang="fr-FR" dirty="0">
                <a:effectLst/>
                <a:latin typeface="Symbol" charset="2"/>
              </a:rPr>
              <a:t>½</a:t>
            </a:r>
            <a:r>
              <a:rPr lang="fr-FR" dirty="0">
                <a:effectLst/>
                <a:latin typeface="Symbol" charset="2"/>
                <a:sym typeface="Symbol" charset="2"/>
              </a:rPr>
              <a:t></a:t>
            </a:r>
            <a:r>
              <a:rPr lang="fr-FR" dirty="0">
                <a:effectLst/>
                <a:latin typeface="Symbol" charset="2"/>
              </a:rPr>
              <a:t>½</a:t>
            </a:r>
            <a:r>
              <a:rPr lang="fr-FR" dirty="0">
                <a:effectLst/>
                <a:latin typeface="Symbol" charset="2"/>
                <a:sym typeface="Symbol" charset="2"/>
              </a:rPr>
              <a:t></a:t>
            </a:r>
            <a:r>
              <a:rPr lang="fr-FR" dirty="0">
                <a:effectLst/>
                <a:latin typeface="Symbol" charset="2"/>
              </a:rPr>
              <a:t>½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483768" y="1"/>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3" name="ZoneTexte 2"/>
          <p:cNvSpPr txBox="1"/>
          <p:nvPr/>
        </p:nvSpPr>
        <p:spPr>
          <a:xfrm>
            <a:off x="0" y="764704"/>
            <a:ext cx="4355680" cy="461665"/>
          </a:xfrm>
          <a:prstGeom prst="rect">
            <a:avLst/>
          </a:prstGeom>
          <a:noFill/>
        </p:spPr>
        <p:txBody>
          <a:bodyPr wrap="none" rtlCol="0">
            <a:spAutoFit/>
          </a:bodyPr>
          <a:lstStyle/>
          <a:p>
            <a:pPr>
              <a:buFont typeface="Wingdings" pitchFamily="2" charset="2"/>
              <a:buChar char="ü"/>
            </a:pPr>
            <a:r>
              <a:rPr lang="fr-FR" sz="2400" b="1" dirty="0">
                <a:solidFill>
                  <a:schemeClr val="accent1">
                    <a:lumMod val="50000"/>
                  </a:schemeClr>
                </a:solidFill>
              </a:rPr>
              <a:t>Configuration électronique</a:t>
            </a:r>
          </a:p>
        </p:txBody>
      </p:sp>
      <p:sp>
        <p:nvSpPr>
          <p:cNvPr id="4" name="Text Box 34"/>
          <p:cNvSpPr txBox="1">
            <a:spLocks noChangeArrowheads="1"/>
          </p:cNvSpPr>
          <p:nvPr/>
        </p:nvSpPr>
        <p:spPr bwMode="auto">
          <a:xfrm>
            <a:off x="395536" y="1340768"/>
            <a:ext cx="3851920" cy="400110"/>
          </a:xfrm>
          <a:prstGeom prst="rect">
            <a:avLst/>
          </a:prstGeom>
          <a:noFill/>
          <a:ln w="9525">
            <a:noFill/>
            <a:miter lim="800000"/>
            <a:headEnd/>
            <a:tailEnd/>
          </a:ln>
        </p:spPr>
        <p:txBody>
          <a:bodyPr wrap="square">
            <a:spAutoFit/>
          </a:bodyPr>
          <a:lstStyle/>
          <a:p>
            <a:pPr>
              <a:spcBef>
                <a:spcPct val="50000"/>
              </a:spcBef>
            </a:pPr>
            <a:r>
              <a:rPr lang="fr-FR" sz="2000" b="1" dirty="0" smtClean="0">
                <a:latin typeface="Arial" charset="0"/>
              </a:rPr>
              <a:t>la </a:t>
            </a:r>
            <a:r>
              <a:rPr lang="fr-FR" sz="2000" b="1" dirty="0">
                <a:latin typeface="Arial" charset="0"/>
              </a:rPr>
              <a:t>règle de </a:t>
            </a:r>
            <a:r>
              <a:rPr lang="fr-FR" sz="2000" b="1" dirty="0" err="1" smtClean="0">
                <a:latin typeface="Arial" charset="0"/>
              </a:rPr>
              <a:t>Klechkowski</a:t>
            </a:r>
            <a:endParaRPr lang="fr-FR" sz="2000" b="1" dirty="0">
              <a:latin typeface="Arial" charset="0"/>
            </a:endParaRPr>
          </a:p>
        </p:txBody>
      </p:sp>
      <p:grpSp>
        <p:nvGrpSpPr>
          <p:cNvPr id="5" name="Group 42"/>
          <p:cNvGrpSpPr>
            <a:grpSpLocks/>
          </p:cNvGrpSpPr>
          <p:nvPr/>
        </p:nvGrpSpPr>
        <p:grpSpPr bwMode="auto">
          <a:xfrm>
            <a:off x="1979712" y="1916832"/>
            <a:ext cx="628650" cy="3457575"/>
            <a:chOff x="0" y="1786"/>
            <a:chExt cx="396" cy="2178"/>
          </a:xfrm>
        </p:grpSpPr>
        <p:grpSp>
          <p:nvGrpSpPr>
            <p:cNvPr id="6" name="Group 36"/>
            <p:cNvGrpSpPr>
              <a:grpSpLocks/>
            </p:cNvGrpSpPr>
            <p:nvPr/>
          </p:nvGrpSpPr>
          <p:grpSpPr bwMode="auto">
            <a:xfrm>
              <a:off x="0" y="1786"/>
              <a:ext cx="396" cy="1923"/>
              <a:chOff x="68" y="2099"/>
              <a:chExt cx="396" cy="1923"/>
            </a:xfrm>
          </p:grpSpPr>
          <p:sp>
            <p:nvSpPr>
              <p:cNvPr id="8" name="Text Box 25"/>
              <p:cNvSpPr txBox="1">
                <a:spLocks noChangeArrowheads="1"/>
              </p:cNvSpPr>
              <p:nvPr/>
            </p:nvSpPr>
            <p:spPr bwMode="auto">
              <a:xfrm>
                <a:off x="68" y="2099"/>
                <a:ext cx="396" cy="172"/>
              </a:xfrm>
              <a:prstGeom prst="rect">
                <a:avLst/>
              </a:prstGeom>
              <a:noFill/>
              <a:ln w="9525">
                <a:noFill/>
                <a:miter lim="800000"/>
                <a:headEnd/>
                <a:tailEnd/>
              </a:ln>
            </p:spPr>
            <p:txBody>
              <a:bodyPr/>
              <a:lstStyle/>
              <a:p>
                <a:r>
                  <a:rPr lang="fr-FR" sz="1400" b="1" dirty="0">
                    <a:solidFill>
                      <a:srgbClr val="FF0066"/>
                    </a:solidFill>
                    <a:latin typeface="Arial" charset="0"/>
                  </a:rPr>
                  <a:t>K</a:t>
                </a:r>
              </a:p>
            </p:txBody>
          </p:sp>
          <p:sp>
            <p:nvSpPr>
              <p:cNvPr id="9" name="Text Box 26"/>
              <p:cNvSpPr txBox="1">
                <a:spLocks noChangeArrowheads="1"/>
              </p:cNvSpPr>
              <p:nvPr/>
            </p:nvSpPr>
            <p:spPr bwMode="auto">
              <a:xfrm>
                <a:off x="68" y="2361"/>
                <a:ext cx="306" cy="172"/>
              </a:xfrm>
              <a:prstGeom prst="rect">
                <a:avLst/>
              </a:prstGeom>
              <a:noFill/>
              <a:ln w="9525">
                <a:noFill/>
                <a:miter lim="800000"/>
                <a:headEnd/>
                <a:tailEnd/>
              </a:ln>
            </p:spPr>
            <p:txBody>
              <a:bodyPr/>
              <a:lstStyle/>
              <a:p>
                <a:r>
                  <a:rPr lang="fr-FR" sz="1400" b="1" dirty="0">
                    <a:solidFill>
                      <a:srgbClr val="FF0066"/>
                    </a:solidFill>
                    <a:latin typeface="Arial" charset="0"/>
                  </a:rPr>
                  <a:t>L</a:t>
                </a:r>
              </a:p>
            </p:txBody>
          </p:sp>
          <p:sp>
            <p:nvSpPr>
              <p:cNvPr id="10" name="Text Box 27"/>
              <p:cNvSpPr txBox="1">
                <a:spLocks noChangeArrowheads="1"/>
              </p:cNvSpPr>
              <p:nvPr/>
            </p:nvSpPr>
            <p:spPr bwMode="auto">
              <a:xfrm>
                <a:off x="68" y="2645"/>
                <a:ext cx="254" cy="195"/>
              </a:xfrm>
              <a:prstGeom prst="rect">
                <a:avLst/>
              </a:prstGeom>
              <a:noFill/>
              <a:ln w="9525">
                <a:noFill/>
                <a:miter lim="800000"/>
                <a:headEnd/>
                <a:tailEnd/>
              </a:ln>
            </p:spPr>
            <p:txBody>
              <a:bodyPr/>
              <a:lstStyle/>
              <a:p>
                <a:r>
                  <a:rPr lang="fr-FR" sz="1400" b="1">
                    <a:solidFill>
                      <a:srgbClr val="FF0066"/>
                    </a:solidFill>
                    <a:latin typeface="Arial" charset="0"/>
                  </a:rPr>
                  <a:t>M</a:t>
                </a:r>
              </a:p>
            </p:txBody>
          </p:sp>
          <p:sp>
            <p:nvSpPr>
              <p:cNvPr id="11" name="Text Box 28"/>
              <p:cNvSpPr txBox="1">
                <a:spLocks noChangeArrowheads="1"/>
              </p:cNvSpPr>
              <p:nvPr/>
            </p:nvSpPr>
            <p:spPr bwMode="auto">
              <a:xfrm>
                <a:off x="68" y="2967"/>
                <a:ext cx="209" cy="247"/>
              </a:xfrm>
              <a:prstGeom prst="rect">
                <a:avLst/>
              </a:prstGeom>
              <a:noFill/>
              <a:ln w="9525">
                <a:noFill/>
                <a:miter lim="800000"/>
                <a:headEnd/>
                <a:tailEnd/>
              </a:ln>
            </p:spPr>
            <p:txBody>
              <a:bodyPr/>
              <a:lstStyle/>
              <a:p>
                <a:r>
                  <a:rPr lang="fr-FR" sz="1600" b="1">
                    <a:solidFill>
                      <a:srgbClr val="FF0066"/>
                    </a:solidFill>
                    <a:latin typeface="Arial" charset="0"/>
                  </a:rPr>
                  <a:t>N</a:t>
                </a:r>
              </a:p>
            </p:txBody>
          </p:sp>
          <p:sp>
            <p:nvSpPr>
              <p:cNvPr id="12" name="Text Box 29"/>
              <p:cNvSpPr txBox="1">
                <a:spLocks noChangeArrowheads="1"/>
              </p:cNvSpPr>
              <p:nvPr/>
            </p:nvSpPr>
            <p:spPr bwMode="auto">
              <a:xfrm>
                <a:off x="75" y="3244"/>
                <a:ext cx="292" cy="210"/>
              </a:xfrm>
              <a:prstGeom prst="rect">
                <a:avLst/>
              </a:prstGeom>
              <a:noFill/>
              <a:ln w="9525">
                <a:noFill/>
                <a:miter lim="800000"/>
                <a:headEnd/>
                <a:tailEnd/>
              </a:ln>
            </p:spPr>
            <p:txBody>
              <a:bodyPr/>
              <a:lstStyle/>
              <a:p>
                <a:r>
                  <a:rPr lang="fr-FR" sz="1600" b="1">
                    <a:solidFill>
                      <a:srgbClr val="FF0066"/>
                    </a:solidFill>
                    <a:latin typeface="Arial" charset="0"/>
                  </a:rPr>
                  <a:t>O</a:t>
                </a:r>
              </a:p>
            </p:txBody>
          </p:sp>
          <p:sp>
            <p:nvSpPr>
              <p:cNvPr id="13" name="Text Box 30"/>
              <p:cNvSpPr txBox="1">
                <a:spLocks noChangeArrowheads="1"/>
              </p:cNvSpPr>
              <p:nvPr/>
            </p:nvSpPr>
            <p:spPr bwMode="auto">
              <a:xfrm>
                <a:off x="68" y="3558"/>
                <a:ext cx="284" cy="210"/>
              </a:xfrm>
              <a:prstGeom prst="rect">
                <a:avLst/>
              </a:prstGeom>
              <a:noFill/>
              <a:ln w="9525">
                <a:noFill/>
                <a:miter lim="800000"/>
                <a:headEnd/>
                <a:tailEnd/>
              </a:ln>
            </p:spPr>
            <p:txBody>
              <a:bodyPr/>
              <a:lstStyle/>
              <a:p>
                <a:r>
                  <a:rPr lang="fr-FR" sz="1400" b="1">
                    <a:solidFill>
                      <a:srgbClr val="FF0066"/>
                    </a:solidFill>
                    <a:latin typeface="Arial" charset="0"/>
                  </a:rPr>
                  <a:t>P</a:t>
                </a:r>
              </a:p>
            </p:txBody>
          </p:sp>
          <p:sp>
            <p:nvSpPr>
              <p:cNvPr id="14" name="Text Box 31"/>
              <p:cNvSpPr txBox="1">
                <a:spLocks noChangeArrowheads="1"/>
              </p:cNvSpPr>
              <p:nvPr/>
            </p:nvSpPr>
            <p:spPr bwMode="auto">
              <a:xfrm>
                <a:off x="68" y="3828"/>
                <a:ext cx="262" cy="194"/>
              </a:xfrm>
              <a:prstGeom prst="rect">
                <a:avLst/>
              </a:prstGeom>
              <a:noFill/>
              <a:ln w="9525">
                <a:noFill/>
                <a:miter lim="800000"/>
                <a:headEnd/>
                <a:tailEnd/>
              </a:ln>
            </p:spPr>
            <p:txBody>
              <a:bodyPr/>
              <a:lstStyle/>
              <a:p>
                <a:r>
                  <a:rPr lang="fr-FR" sz="1400" b="1">
                    <a:solidFill>
                      <a:srgbClr val="FF0066"/>
                    </a:solidFill>
                    <a:latin typeface="Arial" charset="0"/>
                  </a:rPr>
                  <a:t>Q</a:t>
                </a:r>
              </a:p>
            </p:txBody>
          </p:sp>
        </p:grpSp>
        <p:sp>
          <p:nvSpPr>
            <p:cNvPr id="7" name="Text Box 32"/>
            <p:cNvSpPr txBox="1">
              <a:spLocks noChangeArrowheads="1"/>
            </p:cNvSpPr>
            <p:nvPr/>
          </p:nvSpPr>
          <p:spPr bwMode="auto">
            <a:xfrm>
              <a:off x="0" y="3769"/>
              <a:ext cx="314" cy="195"/>
            </a:xfrm>
            <a:prstGeom prst="rect">
              <a:avLst/>
            </a:prstGeom>
            <a:noFill/>
            <a:ln w="9525">
              <a:noFill/>
              <a:miter lim="800000"/>
              <a:headEnd/>
              <a:tailEnd/>
            </a:ln>
          </p:spPr>
          <p:txBody>
            <a:bodyPr/>
            <a:lstStyle/>
            <a:p>
              <a:r>
                <a:rPr lang="fr-FR" sz="1400" b="1">
                  <a:solidFill>
                    <a:srgbClr val="FF0066"/>
                  </a:solidFill>
                  <a:latin typeface="Arial" charset="0"/>
                </a:rPr>
                <a:t>R</a:t>
              </a:r>
            </a:p>
          </p:txBody>
        </p:sp>
      </p:grpSp>
      <p:sp>
        <p:nvSpPr>
          <p:cNvPr id="15" name="Text Box 33"/>
          <p:cNvSpPr txBox="1">
            <a:spLocks noChangeArrowheads="1"/>
          </p:cNvSpPr>
          <p:nvPr/>
        </p:nvSpPr>
        <p:spPr bwMode="auto">
          <a:xfrm>
            <a:off x="2699792" y="1556792"/>
            <a:ext cx="2886075" cy="3694113"/>
          </a:xfrm>
          <a:prstGeom prst="rect">
            <a:avLst/>
          </a:prstGeom>
          <a:noFill/>
          <a:ln w="9525">
            <a:noFill/>
            <a:miter lim="800000"/>
            <a:headEnd/>
            <a:tailEnd/>
          </a:ln>
        </p:spPr>
        <p:txBody>
          <a:bodyPr/>
          <a:lstStyle/>
          <a:p>
            <a:pPr algn="just"/>
            <a:endParaRPr lang="fr-FR" sz="1400" b="1" dirty="0">
              <a:solidFill>
                <a:srgbClr val="0000FF"/>
              </a:solidFill>
              <a:latin typeface="Arial" charset="0"/>
            </a:endParaRPr>
          </a:p>
          <a:p>
            <a:pPr algn="just"/>
            <a:r>
              <a:rPr lang="fr-FR" sz="1400" b="1" dirty="0">
                <a:solidFill>
                  <a:srgbClr val="0000FF"/>
                </a:solidFill>
                <a:latin typeface="Arial" charset="0"/>
              </a:rPr>
              <a:t>1 </a:t>
            </a:r>
            <a:r>
              <a:rPr lang="fr-FR" sz="1600" b="1" dirty="0">
                <a:solidFill>
                  <a:srgbClr val="0000FF"/>
                </a:solidFill>
                <a:latin typeface="Arial" charset="0"/>
              </a:rPr>
              <a:t>s</a:t>
            </a:r>
            <a:r>
              <a:rPr lang="fr-FR" sz="1800" b="1" baseline="30000" dirty="0">
                <a:solidFill>
                  <a:srgbClr val="FF00FF"/>
                </a:solidFill>
                <a:latin typeface="Arial" charset="0"/>
              </a:rPr>
              <a:t>2</a:t>
            </a:r>
            <a:endParaRPr lang="fr-FR" sz="1400" b="1" dirty="0">
              <a:solidFill>
                <a:srgbClr val="0000FF"/>
              </a:solidFill>
              <a:latin typeface="Arial" charset="0"/>
            </a:endParaRPr>
          </a:p>
          <a:p>
            <a:pPr algn="just"/>
            <a:endParaRPr lang="fr-FR" sz="1400" b="1" dirty="0">
              <a:solidFill>
                <a:srgbClr val="0000FF"/>
              </a:solidFill>
              <a:latin typeface="Arial" charset="0"/>
            </a:endParaRPr>
          </a:p>
          <a:p>
            <a:pPr algn="just"/>
            <a:r>
              <a:rPr lang="fr-FR" sz="1400" b="1" dirty="0">
                <a:solidFill>
                  <a:srgbClr val="0000FF"/>
                </a:solidFill>
                <a:latin typeface="Arial" charset="0"/>
              </a:rPr>
              <a:t>2 s      2 </a:t>
            </a:r>
            <a:r>
              <a:rPr lang="fr-FR" sz="1600" b="1" dirty="0">
                <a:solidFill>
                  <a:srgbClr val="0000FF"/>
                </a:solidFill>
                <a:latin typeface="Arial" charset="0"/>
              </a:rPr>
              <a:t>p</a:t>
            </a:r>
            <a:r>
              <a:rPr lang="fr-FR" sz="1800" b="1" baseline="30000" dirty="0">
                <a:solidFill>
                  <a:srgbClr val="FF00FF"/>
                </a:solidFill>
                <a:latin typeface="Arial" charset="0"/>
              </a:rPr>
              <a:t>6</a:t>
            </a:r>
            <a:endParaRPr lang="fr-FR" sz="1400" b="1" dirty="0">
              <a:solidFill>
                <a:srgbClr val="0000FF"/>
              </a:solidFill>
              <a:latin typeface="Arial" charset="0"/>
            </a:endParaRPr>
          </a:p>
          <a:p>
            <a:pPr algn="just"/>
            <a:endParaRPr lang="fr-FR" sz="1400" b="1" dirty="0">
              <a:solidFill>
                <a:srgbClr val="0000FF"/>
              </a:solidFill>
              <a:latin typeface="Arial" charset="0"/>
            </a:endParaRPr>
          </a:p>
          <a:p>
            <a:pPr algn="just"/>
            <a:r>
              <a:rPr lang="fr-FR" sz="1400" b="1" dirty="0">
                <a:solidFill>
                  <a:srgbClr val="0000FF"/>
                </a:solidFill>
                <a:latin typeface="Arial" charset="0"/>
              </a:rPr>
              <a:t>3 s      3 p      3</a:t>
            </a:r>
            <a:r>
              <a:rPr lang="fr-FR" sz="1600" b="1" dirty="0">
                <a:solidFill>
                  <a:srgbClr val="0000FF"/>
                </a:solidFill>
                <a:latin typeface="Arial" charset="0"/>
              </a:rPr>
              <a:t>d</a:t>
            </a:r>
            <a:r>
              <a:rPr lang="fr-FR" sz="1800" b="1" baseline="30000" dirty="0">
                <a:solidFill>
                  <a:srgbClr val="FF00FF"/>
                </a:solidFill>
                <a:latin typeface="Arial" charset="0"/>
              </a:rPr>
              <a:t>10</a:t>
            </a:r>
            <a:endParaRPr lang="fr-FR" sz="1400" b="1" dirty="0">
              <a:solidFill>
                <a:srgbClr val="0000FF"/>
              </a:solidFill>
              <a:latin typeface="Arial" charset="0"/>
            </a:endParaRPr>
          </a:p>
          <a:p>
            <a:pPr algn="just"/>
            <a:endParaRPr lang="fr-FR" sz="1400" b="1" dirty="0">
              <a:solidFill>
                <a:srgbClr val="0000FF"/>
              </a:solidFill>
              <a:latin typeface="Arial" charset="0"/>
            </a:endParaRPr>
          </a:p>
          <a:p>
            <a:pPr algn="just"/>
            <a:r>
              <a:rPr lang="fr-FR" sz="1400" b="1" dirty="0">
                <a:solidFill>
                  <a:srgbClr val="0000FF"/>
                </a:solidFill>
                <a:latin typeface="Arial" charset="0"/>
              </a:rPr>
              <a:t>4 s      4 p      4 d      4 </a:t>
            </a:r>
            <a:r>
              <a:rPr lang="fr-FR" sz="1600" b="1" dirty="0">
                <a:solidFill>
                  <a:srgbClr val="0000FF"/>
                </a:solidFill>
                <a:latin typeface="Arial" charset="0"/>
              </a:rPr>
              <a:t>f</a:t>
            </a:r>
            <a:r>
              <a:rPr lang="fr-FR" sz="1800" b="1" baseline="30000" dirty="0">
                <a:solidFill>
                  <a:srgbClr val="FF00FF"/>
                </a:solidFill>
                <a:latin typeface="Arial" charset="0"/>
              </a:rPr>
              <a:t>14</a:t>
            </a:r>
            <a:endParaRPr lang="fr-FR" sz="1400" b="1" dirty="0">
              <a:solidFill>
                <a:srgbClr val="0000FF"/>
              </a:solidFill>
              <a:latin typeface="Arial" charset="0"/>
            </a:endParaRPr>
          </a:p>
          <a:p>
            <a:pPr algn="just"/>
            <a:endParaRPr lang="fr-FR" sz="1400" b="1" dirty="0">
              <a:solidFill>
                <a:srgbClr val="0000FF"/>
              </a:solidFill>
              <a:latin typeface="Arial" charset="0"/>
            </a:endParaRPr>
          </a:p>
          <a:p>
            <a:pPr algn="just"/>
            <a:r>
              <a:rPr lang="fr-FR" sz="1400" b="1" dirty="0">
                <a:solidFill>
                  <a:srgbClr val="0000FF"/>
                </a:solidFill>
                <a:latin typeface="Arial" charset="0"/>
              </a:rPr>
              <a:t>5 s      5 p      5 d      5 f      5 </a:t>
            </a:r>
            <a:r>
              <a:rPr lang="fr-FR" sz="1600" b="1" dirty="0">
                <a:solidFill>
                  <a:srgbClr val="0000FF"/>
                </a:solidFill>
                <a:latin typeface="Arial" charset="0"/>
              </a:rPr>
              <a:t>g</a:t>
            </a:r>
            <a:r>
              <a:rPr lang="fr-FR" sz="1800" b="1" baseline="30000" dirty="0">
                <a:solidFill>
                  <a:srgbClr val="FF00FF"/>
                </a:solidFill>
                <a:latin typeface="Arial" charset="0"/>
              </a:rPr>
              <a:t>18</a:t>
            </a:r>
            <a:endParaRPr lang="fr-FR" sz="1400" b="1" dirty="0">
              <a:solidFill>
                <a:srgbClr val="0000FF"/>
              </a:solidFill>
              <a:latin typeface="Arial" charset="0"/>
            </a:endParaRPr>
          </a:p>
          <a:p>
            <a:pPr algn="just"/>
            <a:endParaRPr lang="fr-FR" sz="1400" b="1" dirty="0">
              <a:solidFill>
                <a:srgbClr val="0000FF"/>
              </a:solidFill>
              <a:latin typeface="Arial" charset="0"/>
            </a:endParaRPr>
          </a:p>
          <a:p>
            <a:pPr algn="just"/>
            <a:r>
              <a:rPr lang="fr-FR" sz="1400" b="1" dirty="0">
                <a:solidFill>
                  <a:srgbClr val="0000FF"/>
                </a:solidFill>
                <a:latin typeface="Arial" charset="0"/>
              </a:rPr>
              <a:t>6 s      6 p      6 d      6 f      6 g</a:t>
            </a:r>
          </a:p>
          <a:p>
            <a:pPr algn="just"/>
            <a:endParaRPr lang="fr-FR" sz="1400" b="1" dirty="0">
              <a:solidFill>
                <a:srgbClr val="0000FF"/>
              </a:solidFill>
              <a:latin typeface="Arial" charset="0"/>
            </a:endParaRPr>
          </a:p>
          <a:p>
            <a:r>
              <a:rPr lang="fr-FR" sz="1400" b="1" dirty="0">
                <a:solidFill>
                  <a:srgbClr val="0000FF"/>
                </a:solidFill>
                <a:latin typeface="Arial" charset="0"/>
              </a:rPr>
              <a:t>7s       7 p      7 d      7 f      7 g</a:t>
            </a:r>
          </a:p>
          <a:p>
            <a:endParaRPr lang="fr-FR" sz="1400" b="1" dirty="0">
              <a:solidFill>
                <a:srgbClr val="0000FF"/>
              </a:solidFill>
              <a:latin typeface="Arial" charset="0"/>
            </a:endParaRPr>
          </a:p>
          <a:p>
            <a:r>
              <a:rPr lang="fr-FR" sz="1400" b="1" dirty="0">
                <a:solidFill>
                  <a:srgbClr val="0000FF"/>
                </a:solidFill>
                <a:latin typeface="Arial" charset="0"/>
              </a:rPr>
              <a:t>8 s</a:t>
            </a:r>
            <a:endParaRPr lang="fr-FR"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611560" y="1052736"/>
            <a:ext cx="7318648" cy="646331"/>
          </a:xfrm>
          <a:prstGeom prst="rect">
            <a:avLst/>
          </a:prstGeom>
          <a:noFill/>
          <a:ln w="9525">
            <a:noFill/>
            <a:miter lim="800000"/>
            <a:headEnd/>
            <a:tailEnd/>
          </a:ln>
        </p:spPr>
        <p:txBody>
          <a:bodyPr wrap="square" lIns="72000" rIns="0">
            <a:spAutoFit/>
          </a:bodyPr>
          <a:lstStyle/>
          <a:p>
            <a:pPr algn="just">
              <a:spcBef>
                <a:spcPct val="50000"/>
              </a:spcBef>
            </a:pPr>
            <a:r>
              <a:rPr lang="fr-FR" sz="1200" dirty="0">
                <a:effectLst/>
                <a:sym typeface="Monotype Sorts" charset="2"/>
              </a:rPr>
              <a:t> </a:t>
            </a:r>
            <a:r>
              <a:rPr lang="fr-FR" dirty="0">
                <a:effectLst/>
              </a:rPr>
              <a:t> </a:t>
            </a:r>
            <a:r>
              <a:rPr lang="fr-FR" b="1" dirty="0">
                <a:solidFill>
                  <a:srgbClr val="3366FF"/>
                </a:solidFill>
                <a:effectLst/>
              </a:rPr>
              <a:t>Le principe de PAULI </a:t>
            </a:r>
            <a:r>
              <a:rPr lang="fr-FR" dirty="0">
                <a:effectLst/>
              </a:rPr>
              <a:t>précise que 2 électrons d’une configuration                                                   </a:t>
            </a:r>
            <a:r>
              <a:rPr lang="fr-FR" dirty="0" smtClean="0">
                <a:effectLst/>
              </a:rPr>
              <a:t>se distinguent </a:t>
            </a:r>
            <a:r>
              <a:rPr lang="fr-FR" dirty="0">
                <a:effectLst/>
              </a:rPr>
              <a:t>par au moins 1 nombre quantique.</a:t>
            </a:r>
            <a:endParaRPr lang="fr-FR" b="1" dirty="0">
              <a:effectLst/>
            </a:endParaRPr>
          </a:p>
        </p:txBody>
      </p:sp>
      <p:sp>
        <p:nvSpPr>
          <p:cNvPr id="4" name="Text Box 21"/>
          <p:cNvSpPr txBox="1">
            <a:spLocks noChangeArrowheads="1"/>
          </p:cNvSpPr>
          <p:nvPr/>
        </p:nvSpPr>
        <p:spPr bwMode="auto">
          <a:xfrm>
            <a:off x="668338" y="1844824"/>
            <a:ext cx="8475662" cy="822325"/>
          </a:xfrm>
          <a:prstGeom prst="rect">
            <a:avLst/>
          </a:prstGeom>
          <a:noFill/>
          <a:ln w="9525">
            <a:noFill/>
            <a:miter lim="800000"/>
            <a:headEnd/>
            <a:tailEnd/>
          </a:ln>
        </p:spPr>
        <p:txBody>
          <a:bodyPr>
            <a:spAutoFit/>
          </a:bodyPr>
          <a:lstStyle/>
          <a:p>
            <a:pPr>
              <a:spcBef>
                <a:spcPct val="50000"/>
              </a:spcBef>
            </a:pPr>
            <a:r>
              <a:rPr lang="fr-FR" sz="1200" dirty="0">
                <a:effectLst/>
                <a:sym typeface="Monotype Sorts" charset="2"/>
              </a:rPr>
              <a:t>  </a:t>
            </a:r>
            <a:r>
              <a:rPr lang="fr-FR" dirty="0">
                <a:effectLst/>
              </a:rPr>
              <a:t>2 électrons peuvent donc partager la même case, s’ils diffèrent par leur spin:</a:t>
            </a:r>
            <a:endParaRPr lang="fr-FR" sz="1800" b="1" dirty="0">
              <a:effectLst/>
              <a:latin typeface="Symbol" charset="2"/>
            </a:endParaRPr>
          </a:p>
        </p:txBody>
      </p:sp>
      <p:pic>
        <p:nvPicPr>
          <p:cNvPr id="8194" name="Picture 2"/>
          <p:cNvPicPr>
            <a:picLocks noChangeAspect="1" noChangeArrowheads="1"/>
          </p:cNvPicPr>
          <p:nvPr/>
        </p:nvPicPr>
        <p:blipFill>
          <a:blip r:embed="rId2" cstate="print"/>
          <a:srcRect/>
          <a:stretch>
            <a:fillRect/>
          </a:stretch>
        </p:blipFill>
        <p:spPr bwMode="auto">
          <a:xfrm>
            <a:off x="2843808" y="2492896"/>
            <a:ext cx="4267200" cy="576064"/>
          </a:xfrm>
          <a:prstGeom prst="rect">
            <a:avLst/>
          </a:prstGeom>
          <a:noFill/>
          <a:ln w="9525">
            <a:noFill/>
            <a:miter lim="800000"/>
            <a:headEnd/>
            <a:tailEnd/>
          </a:ln>
        </p:spPr>
      </p:pic>
      <p:sp>
        <p:nvSpPr>
          <p:cNvPr id="10" name="Text Box 2"/>
          <p:cNvSpPr txBox="1">
            <a:spLocks noChangeArrowheads="1"/>
          </p:cNvSpPr>
          <p:nvPr/>
        </p:nvSpPr>
        <p:spPr bwMode="auto">
          <a:xfrm>
            <a:off x="2483768" y="1"/>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11" name="ZoneTexte 10"/>
          <p:cNvSpPr txBox="1"/>
          <p:nvPr/>
        </p:nvSpPr>
        <p:spPr>
          <a:xfrm>
            <a:off x="0" y="548680"/>
            <a:ext cx="4355680" cy="461665"/>
          </a:xfrm>
          <a:prstGeom prst="rect">
            <a:avLst/>
          </a:prstGeom>
          <a:noFill/>
        </p:spPr>
        <p:txBody>
          <a:bodyPr wrap="none" rtlCol="0">
            <a:spAutoFit/>
          </a:bodyPr>
          <a:lstStyle/>
          <a:p>
            <a:pPr>
              <a:buFont typeface="Wingdings" pitchFamily="2" charset="2"/>
              <a:buChar char="ü"/>
            </a:pPr>
            <a:r>
              <a:rPr lang="fr-FR" sz="2400" b="1" dirty="0">
                <a:solidFill>
                  <a:schemeClr val="accent1">
                    <a:lumMod val="50000"/>
                  </a:schemeClr>
                </a:solidFill>
              </a:rPr>
              <a:t>Configuration électronique</a:t>
            </a:r>
          </a:p>
        </p:txBody>
      </p:sp>
      <p:sp>
        <p:nvSpPr>
          <p:cNvPr id="12" name="Text Box 51"/>
          <p:cNvSpPr txBox="1">
            <a:spLocks noChangeArrowheads="1"/>
          </p:cNvSpPr>
          <p:nvPr/>
        </p:nvSpPr>
        <p:spPr bwMode="auto">
          <a:xfrm>
            <a:off x="669925" y="3284984"/>
            <a:ext cx="8474075" cy="646331"/>
          </a:xfrm>
          <a:prstGeom prst="rect">
            <a:avLst/>
          </a:prstGeom>
          <a:noFill/>
          <a:ln w="9525">
            <a:noFill/>
            <a:miter lim="800000"/>
            <a:headEnd/>
            <a:tailEnd/>
          </a:ln>
        </p:spPr>
        <p:txBody>
          <a:bodyPr>
            <a:spAutoFit/>
          </a:bodyPr>
          <a:lstStyle/>
          <a:p>
            <a:pPr>
              <a:spcBef>
                <a:spcPct val="50000"/>
              </a:spcBef>
            </a:pPr>
            <a:r>
              <a:rPr lang="fr-FR" sz="1200" dirty="0">
                <a:effectLst/>
                <a:sym typeface="Monotype Sorts" charset="2"/>
              </a:rPr>
              <a:t> </a:t>
            </a:r>
            <a:r>
              <a:rPr lang="fr-FR" b="1" dirty="0">
                <a:solidFill>
                  <a:srgbClr val="3366FF"/>
                </a:solidFill>
                <a:effectLst/>
              </a:rPr>
              <a:t> La règle de HUND </a:t>
            </a:r>
            <a:r>
              <a:rPr lang="fr-FR" dirty="0">
                <a:effectLst/>
              </a:rPr>
              <a:t>précise que si plusieurs cases ont la même énergie (sous-couche) les électrons se placent avec le spin maximal</a:t>
            </a:r>
            <a:endParaRPr lang="fr-FR" b="1" dirty="0">
              <a:effectLst/>
            </a:endParaRPr>
          </a:p>
        </p:txBody>
      </p:sp>
      <p:pic>
        <p:nvPicPr>
          <p:cNvPr id="8195" name="Picture 3"/>
          <p:cNvPicPr>
            <a:picLocks noChangeAspect="1" noChangeArrowheads="1"/>
          </p:cNvPicPr>
          <p:nvPr/>
        </p:nvPicPr>
        <p:blipFill>
          <a:blip r:embed="rId3" cstate="print"/>
          <a:srcRect/>
          <a:stretch>
            <a:fillRect/>
          </a:stretch>
        </p:blipFill>
        <p:spPr bwMode="auto">
          <a:xfrm>
            <a:off x="1835696" y="4077072"/>
            <a:ext cx="6543675"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63688" y="0"/>
            <a:ext cx="5328592" cy="584775"/>
          </a:xfrm>
          <a:prstGeom prst="rect">
            <a:avLst/>
          </a:prstGeom>
          <a:noFill/>
          <a:ln w="9525">
            <a:noFill/>
            <a:miter lim="800000"/>
            <a:headEnd/>
            <a:tailEnd/>
          </a:ln>
          <a:effectLst/>
        </p:spPr>
        <p:txBody>
          <a:bodyPr wrap="square">
            <a:spAutoFit/>
          </a:bodyPr>
          <a:lstStyle/>
          <a:p>
            <a:pPr algn="ctr">
              <a:defRPr/>
            </a:pPr>
            <a:r>
              <a:rPr lang="fr-FR" sz="3200" b="1" u="sng" dirty="0">
                <a:solidFill>
                  <a:srgbClr val="BA3632"/>
                </a:solidFill>
                <a:latin typeface="Verdana" pitchFamily="34" charset="0"/>
              </a:rPr>
              <a:t>Le Tableau périodique</a:t>
            </a:r>
          </a:p>
        </p:txBody>
      </p:sp>
      <p:sp>
        <p:nvSpPr>
          <p:cNvPr id="3" name="Rectangle 2"/>
          <p:cNvSpPr/>
          <p:nvPr/>
        </p:nvSpPr>
        <p:spPr>
          <a:xfrm>
            <a:off x="539552" y="908720"/>
            <a:ext cx="7992888" cy="369332"/>
          </a:xfrm>
          <a:prstGeom prst="rect">
            <a:avLst/>
          </a:prstGeom>
        </p:spPr>
        <p:txBody>
          <a:bodyPr wrap="square">
            <a:spAutoFit/>
          </a:bodyPr>
          <a:lstStyle/>
          <a:p>
            <a:endParaRPr lang="fr-FR" dirty="0"/>
          </a:p>
        </p:txBody>
      </p:sp>
      <p:pic>
        <p:nvPicPr>
          <p:cNvPr id="9218" name="Picture 2"/>
          <p:cNvPicPr>
            <a:picLocks noChangeAspect="1" noChangeArrowheads="1"/>
          </p:cNvPicPr>
          <p:nvPr/>
        </p:nvPicPr>
        <p:blipFill>
          <a:blip r:embed="rId3" cstate="print"/>
          <a:srcRect/>
          <a:stretch>
            <a:fillRect/>
          </a:stretch>
        </p:blipFill>
        <p:spPr bwMode="auto">
          <a:xfrm>
            <a:off x="179512" y="1052736"/>
            <a:ext cx="8712968"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5976664" cy="369332"/>
          </a:xfrm>
          <a:prstGeom prst="rect">
            <a:avLst/>
          </a:prstGeom>
        </p:spPr>
        <p:txBody>
          <a:bodyPr wrap="square">
            <a:spAutoFit/>
          </a:bodyPr>
          <a:lstStyle/>
          <a:p>
            <a:r>
              <a:rPr lang="fr-FR" b="1" dirty="0"/>
              <a:t> Constitution du Tableau Périodique ligne par ligne</a:t>
            </a:r>
            <a:endParaRPr lang="fr-FR" dirty="0"/>
          </a:p>
        </p:txBody>
      </p:sp>
      <p:sp>
        <p:nvSpPr>
          <p:cNvPr id="3" name="Text Box 2"/>
          <p:cNvSpPr txBox="1">
            <a:spLocks noChangeArrowheads="1"/>
          </p:cNvSpPr>
          <p:nvPr/>
        </p:nvSpPr>
        <p:spPr bwMode="auto">
          <a:xfrm>
            <a:off x="1763688" y="0"/>
            <a:ext cx="5328592" cy="584775"/>
          </a:xfrm>
          <a:prstGeom prst="rect">
            <a:avLst/>
          </a:prstGeom>
          <a:noFill/>
          <a:ln w="9525">
            <a:noFill/>
            <a:miter lim="800000"/>
            <a:headEnd/>
            <a:tailEnd/>
          </a:ln>
          <a:effectLst/>
        </p:spPr>
        <p:txBody>
          <a:bodyPr wrap="square">
            <a:spAutoFit/>
          </a:bodyPr>
          <a:lstStyle/>
          <a:p>
            <a:pPr algn="ctr">
              <a:defRPr/>
            </a:pPr>
            <a:r>
              <a:rPr lang="fr-FR" sz="3200" b="1" u="sng" dirty="0">
                <a:solidFill>
                  <a:srgbClr val="BA3632"/>
                </a:solidFill>
                <a:latin typeface="Verdana" pitchFamily="34" charset="0"/>
              </a:rPr>
              <a:t>Le Tableau périodique</a:t>
            </a:r>
          </a:p>
        </p:txBody>
      </p:sp>
      <p:pic>
        <p:nvPicPr>
          <p:cNvPr id="10242" name="Picture 2"/>
          <p:cNvPicPr>
            <a:picLocks noChangeAspect="1" noChangeArrowheads="1"/>
          </p:cNvPicPr>
          <p:nvPr/>
        </p:nvPicPr>
        <p:blipFill>
          <a:blip r:embed="rId3" cstate="print"/>
          <a:srcRect/>
          <a:stretch>
            <a:fillRect/>
          </a:stretch>
        </p:blipFill>
        <p:spPr bwMode="auto">
          <a:xfrm>
            <a:off x="179512" y="1196752"/>
            <a:ext cx="7200800" cy="2808312"/>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3095328" y="4221088"/>
            <a:ext cx="6048672" cy="26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35696" y="0"/>
            <a:ext cx="5328592" cy="584775"/>
          </a:xfrm>
          <a:prstGeom prst="rect">
            <a:avLst/>
          </a:prstGeom>
          <a:noFill/>
          <a:ln w="9525">
            <a:noFill/>
            <a:miter lim="800000"/>
            <a:headEnd/>
            <a:tailEnd/>
          </a:ln>
          <a:effectLst/>
        </p:spPr>
        <p:txBody>
          <a:bodyPr wrap="square">
            <a:spAutoFit/>
          </a:bodyPr>
          <a:lstStyle/>
          <a:p>
            <a:pPr algn="ctr">
              <a:defRPr/>
            </a:pPr>
            <a:r>
              <a:rPr lang="fr-FR" sz="3200" b="1" u="sng" dirty="0">
                <a:solidFill>
                  <a:srgbClr val="BA3632"/>
                </a:solidFill>
                <a:latin typeface="Verdana" pitchFamily="34" charset="0"/>
              </a:rPr>
              <a:t>Le Tableau périodique</a:t>
            </a:r>
          </a:p>
        </p:txBody>
      </p:sp>
      <p:sp>
        <p:nvSpPr>
          <p:cNvPr id="3" name="Rectangle 2"/>
          <p:cNvSpPr/>
          <p:nvPr/>
        </p:nvSpPr>
        <p:spPr>
          <a:xfrm>
            <a:off x="467544" y="692696"/>
            <a:ext cx="5976664" cy="369332"/>
          </a:xfrm>
          <a:prstGeom prst="rect">
            <a:avLst/>
          </a:prstGeom>
        </p:spPr>
        <p:txBody>
          <a:bodyPr wrap="square">
            <a:spAutoFit/>
          </a:bodyPr>
          <a:lstStyle/>
          <a:p>
            <a:r>
              <a:rPr lang="fr-FR" b="1" dirty="0"/>
              <a:t> Constitution du Tableau Périodique ligne par ligne</a:t>
            </a:r>
            <a:endParaRPr lang="fr-FR" dirty="0"/>
          </a:p>
        </p:txBody>
      </p:sp>
      <p:pic>
        <p:nvPicPr>
          <p:cNvPr id="11266" name="Picture 2"/>
          <p:cNvPicPr>
            <a:picLocks noChangeAspect="1" noChangeArrowheads="1"/>
          </p:cNvPicPr>
          <p:nvPr/>
        </p:nvPicPr>
        <p:blipFill>
          <a:blip r:embed="rId2" cstate="print"/>
          <a:srcRect/>
          <a:stretch>
            <a:fillRect/>
          </a:stretch>
        </p:blipFill>
        <p:spPr bwMode="auto">
          <a:xfrm>
            <a:off x="2123728" y="1124744"/>
            <a:ext cx="6768752" cy="2592288"/>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79512" y="3861048"/>
            <a:ext cx="6445224"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555776" y="764704"/>
            <a:ext cx="6588224" cy="2808312"/>
          </a:xfrm>
          <a:prstGeom prst="rect">
            <a:avLst/>
          </a:prstGeom>
          <a:noFill/>
          <a:ln w="9525">
            <a:noFill/>
            <a:miter lim="800000"/>
            <a:headEnd/>
            <a:tailEnd/>
          </a:ln>
        </p:spPr>
      </p:pic>
      <p:sp>
        <p:nvSpPr>
          <p:cNvPr id="3" name="Text Box 2"/>
          <p:cNvSpPr txBox="1">
            <a:spLocks noChangeArrowheads="1"/>
          </p:cNvSpPr>
          <p:nvPr/>
        </p:nvSpPr>
        <p:spPr bwMode="auto">
          <a:xfrm>
            <a:off x="1907704" y="0"/>
            <a:ext cx="5328592" cy="584775"/>
          </a:xfrm>
          <a:prstGeom prst="rect">
            <a:avLst/>
          </a:prstGeom>
          <a:noFill/>
          <a:ln w="9525">
            <a:noFill/>
            <a:miter lim="800000"/>
            <a:headEnd/>
            <a:tailEnd/>
          </a:ln>
          <a:effectLst/>
        </p:spPr>
        <p:txBody>
          <a:bodyPr wrap="square">
            <a:spAutoFit/>
          </a:bodyPr>
          <a:lstStyle/>
          <a:p>
            <a:pPr algn="ctr">
              <a:defRPr/>
            </a:pPr>
            <a:r>
              <a:rPr lang="fr-FR" sz="3200" b="1" u="sng" dirty="0">
                <a:solidFill>
                  <a:srgbClr val="BA3632"/>
                </a:solidFill>
                <a:latin typeface="Verdana" pitchFamily="34" charset="0"/>
              </a:rPr>
              <a:t>Le Tableau périodique</a:t>
            </a:r>
          </a:p>
        </p:txBody>
      </p:sp>
      <p:pic>
        <p:nvPicPr>
          <p:cNvPr id="12291" name="Picture 3"/>
          <p:cNvPicPr>
            <a:picLocks noChangeAspect="1" noChangeArrowheads="1"/>
          </p:cNvPicPr>
          <p:nvPr/>
        </p:nvPicPr>
        <p:blipFill>
          <a:blip r:embed="rId3" cstate="print"/>
          <a:srcRect/>
          <a:stretch>
            <a:fillRect/>
          </a:stretch>
        </p:blipFill>
        <p:spPr bwMode="auto">
          <a:xfrm>
            <a:off x="179512" y="4005064"/>
            <a:ext cx="7704856" cy="2651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1475656" y="188640"/>
            <a:ext cx="5184576"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Plan</a:t>
            </a:r>
            <a:endParaRPr lang="fr-FR" sz="3200" u="sng" dirty="0">
              <a:solidFill>
                <a:srgbClr val="BA3632"/>
              </a:solidFill>
            </a:endParaRPr>
          </a:p>
        </p:txBody>
      </p:sp>
      <p:sp>
        <p:nvSpPr>
          <p:cNvPr id="4" name="ZoneTexte 3"/>
          <p:cNvSpPr txBox="1"/>
          <p:nvPr/>
        </p:nvSpPr>
        <p:spPr>
          <a:xfrm>
            <a:off x="1439144" y="1268760"/>
            <a:ext cx="7704856" cy="4031873"/>
          </a:xfrm>
          <a:prstGeom prst="rect">
            <a:avLst/>
          </a:prstGeom>
          <a:noFill/>
        </p:spPr>
        <p:txBody>
          <a:bodyPr wrap="square" rtlCol="0">
            <a:spAutoFit/>
          </a:bodyPr>
          <a:lstStyle/>
          <a:p>
            <a:r>
              <a:rPr lang="en-US" sz="2400" b="1" dirty="0">
                <a:solidFill>
                  <a:srgbClr val="BA3632"/>
                </a:solidFill>
                <a:latin typeface="Verdana" pitchFamily="34" charset="0"/>
              </a:rPr>
              <a:t>1.</a:t>
            </a:r>
            <a:r>
              <a:rPr lang="fr-FR" sz="2400" b="1" dirty="0">
                <a:solidFill>
                  <a:srgbClr val="BA3632"/>
                </a:solidFill>
                <a:latin typeface="Verdana" pitchFamily="34" charset="0"/>
              </a:rPr>
              <a:t> </a:t>
            </a:r>
            <a:r>
              <a:rPr lang="en-US" sz="2400" b="1" dirty="0">
                <a:solidFill>
                  <a:srgbClr val="BA3632"/>
                </a:solidFill>
                <a:latin typeface="Verdana" pitchFamily="34" charset="0"/>
              </a:rPr>
              <a:t>Atomes</a:t>
            </a:r>
            <a:r>
              <a:rPr lang="en-US" sz="2000" b="1" dirty="0">
                <a:solidFill>
                  <a:srgbClr val="BA3632"/>
                </a:solidFill>
                <a:latin typeface="Verdana" pitchFamily="34" charset="0"/>
              </a:rPr>
              <a:t>	</a:t>
            </a:r>
            <a:endParaRPr lang="fr-FR" sz="2000" b="1" dirty="0">
              <a:solidFill>
                <a:srgbClr val="BA3632"/>
              </a:solidFill>
              <a:latin typeface="Verdana" pitchFamily="34" charset="0"/>
            </a:endParaRPr>
          </a:p>
          <a:p>
            <a:pPr marL="530225" indent="192088">
              <a:buSzPct val="70000"/>
              <a:buBlip>
                <a:blip r:embed="rId2"/>
              </a:buBlip>
            </a:pPr>
            <a:r>
              <a:rPr lang="fr-FR" sz="2000" b="1" dirty="0">
                <a:solidFill>
                  <a:srgbClr val="BA3632"/>
                </a:solidFill>
                <a:latin typeface="Verdana" pitchFamily="34" charset="0"/>
              </a:rPr>
              <a:t>Modèle de </a:t>
            </a:r>
            <a:r>
              <a:rPr lang="en-US" sz="2000" b="1" dirty="0">
                <a:solidFill>
                  <a:srgbClr val="BA3632"/>
                </a:solidFill>
                <a:latin typeface="Verdana" pitchFamily="34" charset="0"/>
              </a:rPr>
              <a:t> </a:t>
            </a:r>
            <a:r>
              <a:rPr lang="en-US" sz="2000" b="1" dirty="0" smtClean="0">
                <a:solidFill>
                  <a:srgbClr val="BA3632"/>
                </a:solidFill>
                <a:latin typeface="Verdana" pitchFamily="34" charset="0"/>
              </a:rPr>
              <a:t>Rutherford</a:t>
            </a:r>
            <a:r>
              <a:rPr lang="en-US" sz="2000" b="1" dirty="0">
                <a:solidFill>
                  <a:srgbClr val="BA3632"/>
                </a:solidFill>
                <a:latin typeface="Verdana" pitchFamily="34" charset="0"/>
              </a:rPr>
              <a:t>	</a:t>
            </a:r>
            <a:endParaRPr lang="fr-FR" sz="2000" b="1" dirty="0">
              <a:solidFill>
                <a:srgbClr val="BA3632"/>
              </a:solidFill>
              <a:latin typeface="Verdana" pitchFamily="34" charset="0"/>
            </a:endParaRPr>
          </a:p>
          <a:p>
            <a:pPr marL="530225" indent="192088">
              <a:buSzPct val="70000"/>
              <a:buBlip>
                <a:blip r:embed="rId2"/>
              </a:buBlip>
            </a:pPr>
            <a:r>
              <a:rPr lang="fr-FR" sz="2000" b="1" dirty="0">
                <a:solidFill>
                  <a:srgbClr val="BA3632"/>
                </a:solidFill>
                <a:latin typeface="Verdana" pitchFamily="34" charset="0"/>
              </a:rPr>
              <a:t>Modèle de Bohr</a:t>
            </a:r>
            <a:r>
              <a:rPr lang="en-US" sz="2000" b="1" dirty="0">
                <a:solidFill>
                  <a:srgbClr val="BA3632"/>
                </a:solidFill>
                <a:latin typeface="Verdana" pitchFamily="34" charset="0"/>
              </a:rPr>
              <a:t>	</a:t>
            </a:r>
            <a:endParaRPr lang="fr-FR" sz="2000" b="1" dirty="0">
              <a:solidFill>
                <a:srgbClr val="BA3632"/>
              </a:solidFill>
              <a:latin typeface="Verdana" pitchFamily="34" charset="0"/>
            </a:endParaRPr>
          </a:p>
          <a:p>
            <a:pPr marL="530225" indent="192088">
              <a:buSzPct val="70000"/>
              <a:buBlip>
                <a:blip r:embed="rId2"/>
              </a:buBlip>
            </a:pPr>
            <a:r>
              <a:rPr lang="fr-FR" sz="2000" b="1" dirty="0">
                <a:solidFill>
                  <a:srgbClr val="BA3632"/>
                </a:solidFill>
                <a:latin typeface="Verdana" pitchFamily="34" charset="0"/>
              </a:rPr>
              <a:t>Modèle ondulatoire de l’atome </a:t>
            </a:r>
          </a:p>
          <a:p>
            <a:pPr marL="530225" indent="192088">
              <a:buSzPct val="70000"/>
              <a:buBlip>
                <a:blip r:embed="rId2"/>
              </a:buBlip>
            </a:pPr>
            <a:r>
              <a:rPr lang="fr-FR" sz="2000" b="1" dirty="0">
                <a:solidFill>
                  <a:srgbClr val="BA3632"/>
                </a:solidFill>
                <a:latin typeface="Verdana" pitchFamily="34" charset="0"/>
              </a:rPr>
              <a:t>Configuration électronique</a:t>
            </a:r>
            <a:r>
              <a:rPr lang="en-US" sz="2000" b="1" dirty="0">
                <a:solidFill>
                  <a:srgbClr val="BA3632"/>
                </a:solidFill>
                <a:latin typeface="Verdana" pitchFamily="34" charset="0"/>
              </a:rPr>
              <a:t>	</a:t>
            </a:r>
            <a:endParaRPr lang="fr-FR" sz="2000" b="1" dirty="0">
              <a:solidFill>
                <a:srgbClr val="BA3632"/>
              </a:solidFill>
              <a:latin typeface="Verdana" pitchFamily="34" charset="0"/>
            </a:endParaRPr>
          </a:p>
          <a:p>
            <a:pPr marL="530225">
              <a:buSzPct val="70000"/>
              <a:buBlip>
                <a:blip r:embed="rId2"/>
              </a:buBlip>
            </a:pPr>
            <a:r>
              <a:rPr lang="fr-FR" sz="2000" b="1" dirty="0">
                <a:solidFill>
                  <a:srgbClr val="BA3632"/>
                </a:solidFill>
                <a:latin typeface="Verdana" pitchFamily="34" charset="0"/>
              </a:rPr>
              <a:t> Tableau périodique des éléments</a:t>
            </a:r>
            <a:r>
              <a:rPr lang="en-US" sz="2000" b="1" dirty="0">
                <a:solidFill>
                  <a:srgbClr val="BA3632"/>
                </a:solidFill>
                <a:latin typeface="Verdana" pitchFamily="34" charset="0"/>
              </a:rPr>
              <a:t>	</a:t>
            </a:r>
            <a:endParaRPr lang="fr-FR" sz="2000" b="1" dirty="0">
              <a:solidFill>
                <a:srgbClr val="BA3632"/>
              </a:solidFill>
              <a:latin typeface="Verdana" pitchFamily="34" charset="0"/>
            </a:endParaRPr>
          </a:p>
          <a:p>
            <a:r>
              <a:rPr lang="fr-FR" sz="2400" b="1" dirty="0">
                <a:solidFill>
                  <a:srgbClr val="BA3632"/>
                </a:solidFill>
                <a:latin typeface="Verdana" pitchFamily="34" charset="0"/>
              </a:rPr>
              <a:t>2. Les molécules</a:t>
            </a:r>
            <a:r>
              <a:rPr lang="en-US" sz="2000" b="1" dirty="0">
                <a:solidFill>
                  <a:srgbClr val="BA3632"/>
                </a:solidFill>
                <a:latin typeface="Verdana" pitchFamily="34" charset="0"/>
              </a:rPr>
              <a:t>	</a:t>
            </a:r>
            <a:endParaRPr lang="fr-FR" sz="2000" b="1" dirty="0">
              <a:solidFill>
                <a:srgbClr val="BA3632"/>
              </a:solidFill>
              <a:latin typeface="Verdana" pitchFamily="34" charset="0"/>
            </a:endParaRPr>
          </a:p>
          <a:p>
            <a:pPr marL="530225">
              <a:buSzPct val="70000"/>
              <a:buBlip>
                <a:blip r:embed="rId2"/>
              </a:buBlip>
            </a:pPr>
            <a:r>
              <a:rPr lang="fr-FR" sz="2000" b="1" dirty="0">
                <a:solidFill>
                  <a:srgbClr val="BA3632"/>
                </a:solidFill>
                <a:latin typeface="Verdana" pitchFamily="34" charset="0"/>
              </a:rPr>
              <a:t> La liaison chimique : modèle de Lewis</a:t>
            </a:r>
            <a:r>
              <a:rPr lang="en-US" sz="2000" b="1" dirty="0">
                <a:solidFill>
                  <a:srgbClr val="BA3632"/>
                </a:solidFill>
                <a:latin typeface="Verdana" pitchFamily="34" charset="0"/>
              </a:rPr>
              <a:t>	</a:t>
            </a:r>
            <a:endParaRPr lang="fr-FR" sz="2000" b="1" dirty="0">
              <a:solidFill>
                <a:srgbClr val="BA3632"/>
              </a:solidFill>
              <a:latin typeface="Verdana" pitchFamily="34" charset="0"/>
            </a:endParaRPr>
          </a:p>
          <a:p>
            <a:pPr marL="530225">
              <a:buSzPct val="70000"/>
              <a:buBlip>
                <a:blip r:embed="rId2"/>
              </a:buBlip>
            </a:pPr>
            <a:r>
              <a:rPr lang="fr-FR" sz="2000" b="1" dirty="0">
                <a:solidFill>
                  <a:srgbClr val="BA3632"/>
                </a:solidFill>
                <a:latin typeface="Verdana" pitchFamily="34" charset="0"/>
              </a:rPr>
              <a:t>  Géométrie des molécules : Méthode VSEPR</a:t>
            </a:r>
          </a:p>
          <a:p>
            <a:pPr marL="93663">
              <a:buSzPct val="70000"/>
            </a:pPr>
            <a:r>
              <a:rPr lang="fr-FR" sz="2400" b="1" dirty="0">
                <a:solidFill>
                  <a:srgbClr val="BA3632"/>
                </a:solidFill>
                <a:latin typeface="Verdana" pitchFamily="34" charset="0"/>
              </a:rPr>
              <a:t>3.Conclusion</a:t>
            </a:r>
            <a:r>
              <a:rPr lang="en-US" sz="2000" b="1" dirty="0">
                <a:solidFill>
                  <a:srgbClr val="BA3632"/>
                </a:solidFill>
                <a:latin typeface="Verdana" pitchFamily="34" charset="0"/>
              </a:rPr>
              <a:t>	</a:t>
            </a:r>
            <a:endParaRPr lang="fr-FR" sz="2000" b="1" dirty="0">
              <a:solidFill>
                <a:srgbClr val="BA3632"/>
              </a:solidFill>
              <a:latin typeface="Verdana" pitchFamily="34" charset="0"/>
            </a:endParaRPr>
          </a:p>
          <a:p>
            <a:r>
              <a:rPr lang="fr-FR" sz="2000" b="1" dirty="0">
                <a:solidFill>
                  <a:srgbClr val="BA3632"/>
                </a:solidFill>
                <a:latin typeface="Verdana" pitchFamily="34" charset="0"/>
              </a:rPr>
              <a:t> </a:t>
            </a:r>
          </a:p>
          <a:p>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36712"/>
            <a:ext cx="4091698" cy="369332"/>
          </a:xfrm>
          <a:prstGeom prst="rect">
            <a:avLst/>
          </a:prstGeom>
        </p:spPr>
        <p:txBody>
          <a:bodyPr wrap="none">
            <a:spAutoFit/>
          </a:bodyPr>
          <a:lstStyle/>
          <a:p>
            <a:r>
              <a:rPr lang="fr-FR" b="1" dirty="0"/>
              <a:t> Les familles du Tableau Périodique</a:t>
            </a:r>
            <a:endParaRPr lang="fr-FR" dirty="0"/>
          </a:p>
        </p:txBody>
      </p:sp>
      <p:sp>
        <p:nvSpPr>
          <p:cNvPr id="3" name="Text Box 2"/>
          <p:cNvSpPr txBox="1">
            <a:spLocks noChangeArrowheads="1"/>
          </p:cNvSpPr>
          <p:nvPr/>
        </p:nvSpPr>
        <p:spPr bwMode="auto">
          <a:xfrm>
            <a:off x="1907704" y="0"/>
            <a:ext cx="5328592" cy="584775"/>
          </a:xfrm>
          <a:prstGeom prst="rect">
            <a:avLst/>
          </a:prstGeom>
          <a:noFill/>
          <a:ln w="9525">
            <a:noFill/>
            <a:miter lim="800000"/>
            <a:headEnd/>
            <a:tailEnd/>
          </a:ln>
          <a:effectLst/>
        </p:spPr>
        <p:txBody>
          <a:bodyPr wrap="square">
            <a:spAutoFit/>
          </a:bodyPr>
          <a:lstStyle/>
          <a:p>
            <a:pPr algn="ctr">
              <a:defRPr/>
            </a:pPr>
            <a:r>
              <a:rPr lang="fr-FR" sz="3200" b="1" u="sng" dirty="0">
                <a:solidFill>
                  <a:srgbClr val="BA3632"/>
                </a:solidFill>
                <a:latin typeface="Verdana" pitchFamily="34" charset="0"/>
              </a:rPr>
              <a:t>Le Tableau périodique</a:t>
            </a:r>
          </a:p>
        </p:txBody>
      </p:sp>
      <p:pic>
        <p:nvPicPr>
          <p:cNvPr id="13314" name="Picture 2"/>
          <p:cNvPicPr>
            <a:picLocks noChangeAspect="1" noChangeArrowheads="1"/>
          </p:cNvPicPr>
          <p:nvPr/>
        </p:nvPicPr>
        <p:blipFill>
          <a:blip r:embed="rId2" cstate="print"/>
          <a:srcRect/>
          <a:stretch>
            <a:fillRect/>
          </a:stretch>
        </p:blipFill>
        <p:spPr bwMode="auto">
          <a:xfrm>
            <a:off x="1547664" y="1340768"/>
            <a:ext cx="734481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08720"/>
            <a:ext cx="4160113" cy="369332"/>
          </a:xfrm>
          <a:prstGeom prst="rect">
            <a:avLst/>
          </a:prstGeom>
        </p:spPr>
        <p:txBody>
          <a:bodyPr wrap="none">
            <a:spAutoFit/>
          </a:bodyPr>
          <a:lstStyle/>
          <a:p>
            <a:r>
              <a:rPr lang="fr-FR" b="1" dirty="0"/>
              <a:t>Etymologie des éléments chimiques</a:t>
            </a:r>
            <a:endParaRPr lang="fr-FR" dirty="0"/>
          </a:p>
        </p:txBody>
      </p:sp>
      <p:sp>
        <p:nvSpPr>
          <p:cNvPr id="3" name="Text Box 2"/>
          <p:cNvSpPr txBox="1">
            <a:spLocks noChangeArrowheads="1"/>
          </p:cNvSpPr>
          <p:nvPr/>
        </p:nvSpPr>
        <p:spPr bwMode="auto">
          <a:xfrm>
            <a:off x="1907704" y="0"/>
            <a:ext cx="5328592" cy="584775"/>
          </a:xfrm>
          <a:prstGeom prst="rect">
            <a:avLst/>
          </a:prstGeom>
          <a:noFill/>
          <a:ln w="9525">
            <a:noFill/>
            <a:miter lim="800000"/>
            <a:headEnd/>
            <a:tailEnd/>
          </a:ln>
          <a:effectLst/>
        </p:spPr>
        <p:txBody>
          <a:bodyPr wrap="square">
            <a:spAutoFit/>
          </a:bodyPr>
          <a:lstStyle/>
          <a:p>
            <a:pPr algn="ctr">
              <a:defRPr/>
            </a:pPr>
            <a:r>
              <a:rPr lang="fr-FR" sz="3200" b="1" u="sng" dirty="0">
                <a:solidFill>
                  <a:srgbClr val="BA3632"/>
                </a:solidFill>
                <a:latin typeface="Verdana" pitchFamily="34" charset="0"/>
              </a:rPr>
              <a:t>Le Tableau périodique</a:t>
            </a:r>
          </a:p>
        </p:txBody>
      </p:sp>
      <p:pic>
        <p:nvPicPr>
          <p:cNvPr id="14338" name="Picture 2"/>
          <p:cNvPicPr>
            <a:picLocks noChangeAspect="1" noChangeArrowheads="1"/>
          </p:cNvPicPr>
          <p:nvPr/>
        </p:nvPicPr>
        <p:blipFill>
          <a:blip r:embed="rId3" cstate="print"/>
          <a:srcRect/>
          <a:stretch>
            <a:fillRect/>
          </a:stretch>
        </p:blipFill>
        <p:spPr bwMode="auto">
          <a:xfrm>
            <a:off x="1187624" y="1484784"/>
            <a:ext cx="7344815"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07704" y="0"/>
            <a:ext cx="5328592" cy="584775"/>
          </a:xfrm>
          <a:prstGeom prst="rect">
            <a:avLst/>
          </a:prstGeom>
          <a:noFill/>
          <a:ln w="9525">
            <a:noFill/>
            <a:miter lim="800000"/>
            <a:headEnd/>
            <a:tailEnd/>
          </a:ln>
          <a:effectLst/>
        </p:spPr>
        <p:txBody>
          <a:bodyPr wrap="square">
            <a:spAutoFit/>
          </a:bodyPr>
          <a:lstStyle/>
          <a:p>
            <a:pPr algn="ctr">
              <a:defRPr/>
            </a:pPr>
            <a:r>
              <a:rPr lang="fr-FR" sz="3200" b="1" u="sng" dirty="0">
                <a:solidFill>
                  <a:srgbClr val="BA3632"/>
                </a:solidFill>
                <a:latin typeface="Verdana" pitchFamily="34" charset="0"/>
              </a:rPr>
              <a:t>Le Tableau périodique</a:t>
            </a:r>
          </a:p>
        </p:txBody>
      </p:sp>
      <p:sp>
        <p:nvSpPr>
          <p:cNvPr id="3" name="Title 26"/>
          <p:cNvSpPr txBox="1">
            <a:spLocks/>
          </p:cNvSpPr>
          <p:nvPr/>
        </p:nvSpPr>
        <p:spPr>
          <a:xfrm>
            <a:off x="0" y="620688"/>
            <a:ext cx="3563938" cy="72008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2000" b="1" i="0" u="none" strike="noStrike" kern="0" cap="none" spc="0" normalizeH="0" baseline="0" noProof="0" dirty="0" smtClean="0">
                <a:ln>
                  <a:noFill/>
                </a:ln>
                <a:solidFill>
                  <a:schemeClr val="tx2"/>
                </a:solidFill>
                <a:effectLst/>
                <a:uLnTx/>
                <a:uFillTx/>
                <a:latin typeface="+mn-lt"/>
                <a:ea typeface="+mj-ea"/>
                <a:cs typeface="+mj-cs"/>
              </a:rPr>
              <a:t>Propriétés périodiques</a:t>
            </a:r>
            <a:br>
              <a:rPr kumimoji="0" lang="fr-CA" sz="2000" b="1" i="0" u="none" strike="noStrike" kern="0" cap="none" spc="0" normalizeH="0" baseline="0" noProof="0" dirty="0" smtClean="0">
                <a:ln>
                  <a:noFill/>
                </a:ln>
                <a:solidFill>
                  <a:schemeClr val="tx2"/>
                </a:solidFill>
                <a:effectLst/>
                <a:uLnTx/>
                <a:uFillTx/>
                <a:latin typeface="+mn-lt"/>
                <a:ea typeface="+mj-ea"/>
                <a:cs typeface="+mj-cs"/>
              </a:rPr>
            </a:br>
            <a:endParaRPr kumimoji="0" lang="fr-CA" sz="2000" b="1" i="0" u="none" strike="noStrike" kern="0" cap="none" spc="0" normalizeH="0" baseline="0" noProof="0" dirty="0">
              <a:ln>
                <a:noFill/>
              </a:ln>
              <a:solidFill>
                <a:schemeClr val="tx2"/>
              </a:solidFill>
              <a:effectLst/>
              <a:uLnTx/>
              <a:uFillTx/>
              <a:latin typeface="+mn-lt"/>
              <a:ea typeface="+mj-ea"/>
              <a:cs typeface="+mj-cs"/>
            </a:endParaRPr>
          </a:p>
        </p:txBody>
      </p:sp>
      <p:sp>
        <p:nvSpPr>
          <p:cNvPr id="4" name="Content Placeholder 27"/>
          <p:cNvSpPr txBox="1">
            <a:spLocks/>
          </p:cNvSpPr>
          <p:nvPr/>
        </p:nvSpPr>
        <p:spPr bwMode="auto">
          <a:xfrm>
            <a:off x="1259632" y="1340768"/>
            <a:ext cx="6388224" cy="4176464"/>
          </a:xfrm>
          <a:prstGeom prst="rect">
            <a:avLst/>
          </a:prstGeom>
        </p:spPr>
        <p:txBody>
          <a:bodyPr wrap="square" numCol="1" anchor="t" anchorCtr="0" compatLnSpc="1">
            <a:prstTxWarp prst="textNoShape">
              <a:avLst/>
            </a:prstTxWarp>
          </a:bodyPr>
          <a:lstStyle/>
          <a:p>
            <a:pPr marL="342900" marR="0" lvl="0" indent="-342900" algn="l" defTabSz="914400" rtl="0" eaLnBrk="1" fontAlgn="base" latinLnBrk="0" hangingPunct="1">
              <a:lnSpc>
                <a:spcPct val="110000"/>
              </a:lnSpc>
              <a:spcBef>
                <a:spcPct val="0"/>
              </a:spcBef>
              <a:spcAft>
                <a:spcPct val="0"/>
              </a:spcAft>
              <a:buClrTx/>
              <a:buSzTx/>
              <a:buFontTx/>
              <a:buChar char="•"/>
              <a:tabLst/>
              <a:defRPr/>
            </a:pPr>
            <a:r>
              <a:rPr kumimoji="0" lang="fr-CA" sz="1800" b="1" i="0" u="none" strike="noStrike" kern="0" cap="none" spc="0" normalizeH="0" baseline="0" noProof="0" dirty="0" smtClean="0">
                <a:ln>
                  <a:noFill/>
                </a:ln>
                <a:solidFill>
                  <a:schemeClr val="tx1"/>
                </a:solidFill>
                <a:effectLst/>
                <a:uLnTx/>
                <a:uFillTx/>
                <a:latin typeface="+mn-lt"/>
                <a:ea typeface="+mn-ea"/>
                <a:cs typeface="+mn-cs"/>
              </a:rPr>
              <a:t>Le rayon atomique</a:t>
            </a:r>
            <a:r>
              <a:rPr kumimoji="0" lang="fr-CA" sz="1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10000"/>
              </a:lnSpc>
              <a:spcBef>
                <a:spcPct val="0"/>
              </a:spcBef>
              <a:spcAft>
                <a:spcPct val="0"/>
              </a:spcAft>
              <a:buClrTx/>
              <a:buSzTx/>
              <a:tabLst/>
              <a:defRPr/>
            </a:pPr>
            <a:r>
              <a:rPr kumimoji="0" lang="fr-CA" sz="1800" b="0" i="0" u="none" strike="noStrike" kern="0" cap="none" spc="0" normalizeH="0" baseline="0" noProof="0" dirty="0" smtClean="0">
                <a:ln>
                  <a:noFill/>
                </a:ln>
                <a:solidFill>
                  <a:schemeClr val="tx1"/>
                </a:solidFill>
                <a:effectLst/>
                <a:uLnTx/>
                <a:uFillTx/>
                <a:latin typeface="+mn-lt"/>
                <a:ea typeface="+mn-ea"/>
                <a:cs typeface="+mn-cs"/>
              </a:rPr>
              <a:t>        plus en va vers la droite sur une même</a:t>
            </a:r>
            <a:r>
              <a:rPr kumimoji="0" lang="fr-CA" sz="1800" b="0" i="0" u="none" strike="noStrike" kern="0" cap="none" spc="0" normalizeH="0" noProof="0" dirty="0" smtClean="0">
                <a:ln>
                  <a:noFill/>
                </a:ln>
                <a:solidFill>
                  <a:schemeClr val="tx1"/>
                </a:solidFill>
                <a:effectLst/>
                <a:uLnTx/>
                <a:uFillTx/>
                <a:latin typeface="+mn-lt"/>
                <a:ea typeface="+mn-ea"/>
                <a:cs typeface="+mn-cs"/>
              </a:rPr>
              <a:t> </a:t>
            </a:r>
            <a:r>
              <a:rPr kumimoji="0" lang="fr-CA" sz="1800" b="0" i="0" u="none" strike="noStrike" kern="0" cap="none" spc="0" normalizeH="0" baseline="0" noProof="0" dirty="0" smtClean="0">
                <a:ln>
                  <a:noFill/>
                </a:ln>
                <a:solidFill>
                  <a:schemeClr val="tx1"/>
                </a:solidFill>
                <a:effectLst/>
                <a:uLnTx/>
                <a:uFillTx/>
                <a:latin typeface="+mn-lt"/>
                <a:ea typeface="+mn-ea"/>
                <a:cs typeface="+mn-cs"/>
              </a:rPr>
              <a:t>période, plus le rayon atomique est petit.</a:t>
            </a:r>
          </a:p>
          <a:p>
            <a:pPr marL="342900" marR="0" lvl="0" indent="-342900" algn="l" defTabSz="914400" rtl="0" eaLnBrk="1" fontAlgn="base" latinLnBrk="0" hangingPunct="1">
              <a:lnSpc>
                <a:spcPct val="110000"/>
              </a:lnSpc>
              <a:spcBef>
                <a:spcPct val="0"/>
              </a:spcBef>
              <a:spcAft>
                <a:spcPct val="0"/>
              </a:spcAft>
              <a:buClrTx/>
              <a:buSzTx/>
              <a:tabLst/>
              <a:defRPr/>
            </a:pPr>
            <a:r>
              <a:rPr lang="fr-CA" kern="0" dirty="0" smtClean="0">
                <a:latin typeface="+mn-lt"/>
                <a:cs typeface="+mn-cs"/>
              </a:rPr>
              <a:t>      Plus en va vers le bas sur une même colonne, plus le rayon est grand. </a:t>
            </a:r>
            <a:endParaRPr kumimoji="0" lang="fr-CA"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0"/>
              </a:spcBef>
              <a:spcAft>
                <a:spcPct val="0"/>
              </a:spcAft>
              <a:buClrTx/>
              <a:buSzTx/>
              <a:tabLst/>
              <a:defRPr/>
            </a:pPr>
            <a:r>
              <a:rPr kumimoji="0" lang="fr-CA" sz="1800" b="1" i="0" u="none" strike="noStrike" kern="0" cap="none" spc="0" normalizeH="0" baseline="0" noProof="0" dirty="0" smtClean="0">
                <a:ln>
                  <a:noFill/>
                </a:ln>
                <a:solidFill>
                  <a:schemeClr val="tx1"/>
                </a:solidFill>
                <a:effectLst/>
                <a:uLnTx/>
                <a:uFillTx/>
                <a:latin typeface="+mn-lt"/>
                <a:ea typeface="+mn-ea"/>
                <a:cs typeface="+mn-cs"/>
              </a:rPr>
              <a:t>L’</a:t>
            </a:r>
            <a:r>
              <a:rPr lang="fr-CA" b="1" kern="0" dirty="0" smtClean="0">
                <a:latin typeface="+mn-lt"/>
                <a:cs typeface="+mn-cs"/>
              </a:rPr>
              <a:t>e</a:t>
            </a:r>
            <a:r>
              <a:rPr kumimoji="0" lang="fr-CA" sz="1800" b="1" i="0" u="none" strike="noStrike" kern="0" cap="none" spc="0" normalizeH="0" baseline="0" noProof="0" dirty="0" err="1" smtClean="0">
                <a:ln>
                  <a:noFill/>
                </a:ln>
                <a:solidFill>
                  <a:schemeClr val="tx1"/>
                </a:solidFill>
                <a:effectLst/>
                <a:uLnTx/>
                <a:uFillTx/>
                <a:latin typeface="+mn-lt"/>
                <a:ea typeface="+mn-ea"/>
                <a:cs typeface="+mn-cs"/>
              </a:rPr>
              <a:t>nergie</a:t>
            </a:r>
            <a:r>
              <a:rPr kumimoji="0" lang="fr-CA" sz="1800" b="1" i="0" u="none" strike="noStrike" kern="0" cap="none" spc="0" normalizeH="0" baseline="0" noProof="0" dirty="0" smtClean="0">
                <a:ln>
                  <a:noFill/>
                </a:ln>
                <a:solidFill>
                  <a:schemeClr val="tx1"/>
                </a:solidFill>
                <a:effectLst/>
                <a:uLnTx/>
                <a:uFillTx/>
                <a:latin typeface="+mn-lt"/>
                <a:ea typeface="+mn-ea"/>
                <a:cs typeface="+mn-cs"/>
              </a:rPr>
              <a:t> d’ionisation </a:t>
            </a:r>
            <a:r>
              <a:rPr kumimoji="0" lang="fr-CA" sz="1800" b="0" i="0" u="none" strike="noStrike" kern="0" cap="none" spc="0" normalizeH="0" baseline="0" noProof="0" dirty="0" smtClean="0">
                <a:ln>
                  <a:noFill/>
                </a:ln>
                <a:solidFill>
                  <a:schemeClr val="tx1"/>
                </a:solidFill>
                <a:effectLst/>
                <a:uLnTx/>
                <a:uFillTx/>
                <a:latin typeface="+mn-lt"/>
                <a:ea typeface="+mn-ea"/>
                <a:cs typeface="+mn-cs"/>
              </a:rPr>
              <a:t>(énergie nécessaire pour extraire un électron à un atome) :Décroit le long d’une colonne</a:t>
            </a:r>
            <a:r>
              <a:rPr kumimoji="0" lang="fr-CA" sz="1800" b="0" i="0" u="none" strike="noStrike" kern="0" cap="none" spc="0" normalizeH="0" noProof="0" dirty="0" smtClean="0">
                <a:ln>
                  <a:noFill/>
                </a:ln>
                <a:solidFill>
                  <a:schemeClr val="tx1"/>
                </a:solidFill>
                <a:effectLst/>
                <a:uLnTx/>
                <a:uFillTx/>
                <a:latin typeface="+mn-lt"/>
                <a:ea typeface="+mn-ea"/>
                <a:cs typeface="+mn-cs"/>
              </a:rPr>
              <a:t> du T.P est croit du gauche à droit le long d’une période.</a:t>
            </a:r>
          </a:p>
          <a:p>
            <a:pPr marL="342900" marR="0" lvl="0" indent="-342900" algn="l" defTabSz="914400" rtl="0" eaLnBrk="1" fontAlgn="base" latinLnBrk="0" hangingPunct="1">
              <a:lnSpc>
                <a:spcPct val="110000"/>
              </a:lnSpc>
              <a:spcBef>
                <a:spcPct val="0"/>
              </a:spcBef>
              <a:spcAft>
                <a:spcPct val="0"/>
              </a:spcAft>
              <a:buClrTx/>
              <a:buSzTx/>
              <a:tabLst/>
              <a:defRPr/>
            </a:pPr>
            <a:endParaRPr kumimoji="0" lang="fr-CA"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0"/>
              </a:spcBef>
              <a:spcAft>
                <a:spcPct val="0"/>
              </a:spcAft>
              <a:buClrTx/>
              <a:buSzTx/>
              <a:buFontTx/>
              <a:buChar char="•"/>
              <a:tabLst/>
              <a:defRPr/>
            </a:pPr>
            <a:r>
              <a:rPr kumimoji="0" lang="fr-CA" sz="1800" b="1" i="0" u="none" strike="noStrike" kern="0" cap="none" spc="0" normalizeH="0" baseline="0" noProof="0" dirty="0" smtClean="0">
                <a:ln>
                  <a:noFill/>
                </a:ln>
                <a:solidFill>
                  <a:schemeClr val="tx1"/>
                </a:solidFill>
                <a:effectLst/>
                <a:uLnTx/>
                <a:uFillTx/>
                <a:latin typeface="+mn-lt"/>
                <a:ea typeface="+mn-ea"/>
                <a:cs typeface="+mn-cs"/>
              </a:rPr>
              <a:t>Électronégativité </a:t>
            </a:r>
            <a:r>
              <a:rPr kumimoji="0" lang="fr-CA" sz="1800" b="0" i="0" u="none" strike="noStrike" kern="0" cap="none" spc="0" normalizeH="0" baseline="0" noProof="0" dirty="0" smtClean="0">
                <a:ln>
                  <a:noFill/>
                </a:ln>
                <a:solidFill>
                  <a:schemeClr val="tx1"/>
                </a:solidFill>
                <a:effectLst/>
                <a:uLnTx/>
                <a:uFillTx/>
                <a:latin typeface="+mn-lt"/>
                <a:ea typeface="+mn-ea"/>
                <a:cs typeface="+mn-cs"/>
              </a:rPr>
              <a:t>(tendance d’un atome à prendre des électrons en présence d’un autre atome) : Décroit</a:t>
            </a:r>
            <a:r>
              <a:rPr kumimoji="0" lang="fr-CA" sz="1800" b="0" i="0" u="none" strike="noStrike" kern="0" cap="none" spc="0" normalizeH="0" noProof="0" dirty="0" smtClean="0">
                <a:ln>
                  <a:noFill/>
                </a:ln>
                <a:solidFill>
                  <a:schemeClr val="tx1"/>
                </a:solidFill>
                <a:effectLst/>
                <a:uLnTx/>
                <a:uFillTx/>
                <a:latin typeface="+mn-lt"/>
                <a:ea typeface="+mn-ea"/>
                <a:cs typeface="+mn-cs"/>
              </a:rPr>
              <a:t> lorsque le numéro atomique (</a:t>
            </a:r>
            <a:r>
              <a:rPr kumimoji="0" lang="fr-CA" sz="1800" b="1" i="0" u="none" strike="noStrike" kern="0" cap="none" spc="0" normalizeH="0" noProof="0" dirty="0" smtClean="0">
                <a:ln>
                  <a:noFill/>
                </a:ln>
                <a:solidFill>
                  <a:schemeClr val="tx1"/>
                </a:solidFill>
                <a:effectLst/>
                <a:uLnTx/>
                <a:uFillTx/>
                <a:latin typeface="+mn-lt"/>
                <a:ea typeface="+mn-ea"/>
                <a:cs typeface="+mn-cs"/>
              </a:rPr>
              <a:t>Z</a:t>
            </a:r>
            <a:r>
              <a:rPr kumimoji="0" lang="fr-CA" sz="1800" b="0" i="0" u="none" strike="noStrike" kern="0" cap="none" spc="0" normalizeH="0" noProof="0" dirty="0" smtClean="0">
                <a:ln>
                  <a:noFill/>
                </a:ln>
                <a:solidFill>
                  <a:schemeClr val="tx1"/>
                </a:solidFill>
                <a:effectLst/>
                <a:uLnTx/>
                <a:uFillTx/>
                <a:latin typeface="+mn-lt"/>
                <a:ea typeface="+mn-ea"/>
                <a:cs typeface="+mn-cs"/>
              </a:rPr>
              <a:t>)croit.</a:t>
            </a:r>
          </a:p>
          <a:p>
            <a:pPr marL="342900" marR="0" lvl="0" indent="-342900" algn="l" defTabSz="914400" rtl="0" eaLnBrk="1" fontAlgn="base" latinLnBrk="0" hangingPunct="1">
              <a:lnSpc>
                <a:spcPct val="110000"/>
              </a:lnSpc>
              <a:spcBef>
                <a:spcPct val="0"/>
              </a:spcBef>
              <a:spcAft>
                <a:spcPct val="0"/>
              </a:spcAft>
              <a:buClrTx/>
              <a:buSzTx/>
              <a:buFontTx/>
              <a:buChar char="•"/>
              <a:tabLst/>
              <a:defRPr/>
            </a:pPr>
            <a:endParaRPr kumimoji="0" lang="fr-CA"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0"/>
              </a:spcBef>
              <a:spcAft>
                <a:spcPct val="0"/>
              </a:spcAft>
              <a:buClrTx/>
              <a:buSzTx/>
              <a:buFontTx/>
              <a:buChar char="•"/>
              <a:tabLst/>
              <a:defRPr/>
            </a:pPr>
            <a:endParaRPr kumimoji="0" lang="fr-CA"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0"/>
              </a:spcBef>
              <a:spcAft>
                <a:spcPct val="0"/>
              </a:spcAft>
              <a:buClrTx/>
              <a:buSzTx/>
              <a:buFontTx/>
              <a:buChar char="•"/>
              <a:tabLst/>
              <a:defRPr/>
            </a:pPr>
            <a:endParaRPr kumimoji="0" lang="fr-CA"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9752" y="0"/>
            <a:ext cx="3960440" cy="584775"/>
          </a:xfrm>
          <a:prstGeom prst="rect">
            <a:avLst/>
          </a:prstGeom>
          <a:noFill/>
        </p:spPr>
        <p:txBody>
          <a:bodyPr wrap="square" rtlCol="0">
            <a:spAutoFit/>
          </a:bodyPr>
          <a:lstStyle/>
          <a:p>
            <a:r>
              <a:rPr lang="fr-FR" sz="3200" b="1" u="sng" dirty="0">
                <a:solidFill>
                  <a:srgbClr val="BA3632"/>
                </a:solidFill>
                <a:latin typeface="Verdana" pitchFamily="34" charset="0"/>
              </a:rPr>
              <a:t>Les </a:t>
            </a:r>
            <a:r>
              <a:rPr lang="fr-FR" sz="3200" b="1" u="sng" dirty="0" smtClean="0">
                <a:solidFill>
                  <a:srgbClr val="BA3632"/>
                </a:solidFill>
                <a:latin typeface="Verdana" pitchFamily="34" charset="0"/>
              </a:rPr>
              <a:t>molécules </a:t>
            </a:r>
            <a:endParaRPr lang="fr-FR" sz="3200" b="1" u="sng" dirty="0">
              <a:solidFill>
                <a:srgbClr val="BA3632"/>
              </a:solidFill>
              <a:latin typeface="Verdana" pitchFamily="34" charset="0"/>
            </a:endParaRPr>
          </a:p>
        </p:txBody>
      </p:sp>
      <p:sp>
        <p:nvSpPr>
          <p:cNvPr id="3" name="ZoneTexte 2"/>
          <p:cNvSpPr txBox="1"/>
          <p:nvPr/>
        </p:nvSpPr>
        <p:spPr>
          <a:xfrm>
            <a:off x="179512" y="836712"/>
            <a:ext cx="8783213" cy="646331"/>
          </a:xfrm>
          <a:prstGeom prst="rect">
            <a:avLst/>
          </a:prstGeom>
          <a:noFill/>
        </p:spPr>
        <p:txBody>
          <a:bodyPr wrap="square" rtlCol="0">
            <a:spAutoFit/>
          </a:bodyPr>
          <a:lstStyle/>
          <a:p>
            <a:r>
              <a:rPr lang="fr-FR" dirty="0" smtClean="0"/>
              <a:t>Les atomes n’existent  que très rarement  à l’état isolé. Ils s’unissent généralement entre eux pour former des molécules.</a:t>
            </a:r>
            <a:endParaRPr lang="fr-FR" dirty="0"/>
          </a:p>
        </p:txBody>
      </p:sp>
      <p:sp>
        <p:nvSpPr>
          <p:cNvPr id="4" name="ZoneTexte 3"/>
          <p:cNvSpPr txBox="1"/>
          <p:nvPr/>
        </p:nvSpPr>
        <p:spPr>
          <a:xfrm>
            <a:off x="755576" y="1556792"/>
            <a:ext cx="8388424" cy="4616648"/>
          </a:xfrm>
          <a:prstGeom prst="rect">
            <a:avLst/>
          </a:prstGeom>
          <a:noFill/>
        </p:spPr>
        <p:txBody>
          <a:bodyPr wrap="square" rtlCol="0">
            <a:spAutoFit/>
          </a:bodyPr>
          <a:lstStyle/>
          <a:p>
            <a:pPr algn="just"/>
            <a:r>
              <a:rPr lang="fr-FR" sz="2400" b="1" u="sng" dirty="0">
                <a:solidFill>
                  <a:srgbClr val="FF0066"/>
                </a:solidFill>
              </a:rPr>
              <a:t>LA LIAISON CHIMIQUE : MODELE DE LEWIS</a:t>
            </a:r>
            <a:endParaRPr lang="fr-FR" sz="2400" u="sng" dirty="0">
              <a:solidFill>
                <a:srgbClr val="FF0066"/>
              </a:solidFill>
            </a:endParaRPr>
          </a:p>
          <a:p>
            <a:pPr algn="just"/>
            <a:r>
              <a:rPr lang="fr-FR" dirty="0"/>
              <a:t> </a:t>
            </a:r>
          </a:p>
          <a:p>
            <a:pPr algn="just"/>
            <a:r>
              <a:rPr lang="fr-FR" b="1" dirty="0" smtClean="0">
                <a:solidFill>
                  <a:srgbClr val="0070C0"/>
                </a:solidFill>
              </a:rPr>
              <a:t>             1</a:t>
            </a:r>
            <a:r>
              <a:rPr lang="fr-FR" b="1" dirty="0">
                <a:solidFill>
                  <a:srgbClr val="0070C0"/>
                </a:solidFill>
              </a:rPr>
              <a:t>) Principes de base du modèle de Lewis</a:t>
            </a:r>
            <a:endParaRPr lang="fr-FR" dirty="0">
              <a:solidFill>
                <a:srgbClr val="0070C0"/>
              </a:solidFill>
            </a:endParaRPr>
          </a:p>
          <a:p>
            <a:pPr algn="just"/>
            <a:r>
              <a:rPr lang="fr-FR" dirty="0" smtClean="0"/>
              <a:t>        Enoncé</a:t>
            </a:r>
            <a:r>
              <a:rPr lang="fr-FR" dirty="0"/>
              <a:t> n°1 : Le modèle de Lewis ne s’intéresse qu’aux électrons </a:t>
            </a:r>
            <a:r>
              <a:rPr lang="fr-FR" dirty="0" smtClean="0"/>
              <a:t> périphériques </a:t>
            </a:r>
            <a:r>
              <a:rPr lang="fr-FR" dirty="0"/>
              <a:t>des atomes, c’est-à-dire aux électrons de la dernière couche électronique de chaque atome.</a:t>
            </a:r>
          </a:p>
          <a:p>
            <a:pPr algn="just"/>
            <a:r>
              <a:rPr lang="fr-FR" dirty="0"/>
              <a:t>Enoncé n°2 : Dans une molécule, les atomes sont liés par des liaisons chimiques covalentes.</a:t>
            </a:r>
          </a:p>
          <a:p>
            <a:pPr algn="just"/>
            <a:r>
              <a:rPr lang="fr-FR" dirty="0"/>
              <a:t> </a:t>
            </a:r>
          </a:p>
          <a:p>
            <a:pPr algn="just"/>
            <a:r>
              <a:rPr lang="fr-FR" b="1" dirty="0" smtClean="0">
                <a:solidFill>
                  <a:srgbClr val="0070C0"/>
                </a:solidFill>
              </a:rPr>
              <a:t>               2</a:t>
            </a:r>
            <a:r>
              <a:rPr lang="fr-FR" b="1" dirty="0">
                <a:solidFill>
                  <a:srgbClr val="0070C0"/>
                </a:solidFill>
              </a:rPr>
              <a:t>) Définition de la liaison chimique covalente</a:t>
            </a:r>
            <a:endParaRPr lang="fr-FR" dirty="0">
              <a:solidFill>
                <a:srgbClr val="0070C0"/>
              </a:solidFill>
            </a:endParaRPr>
          </a:p>
          <a:p>
            <a:pPr algn="just"/>
            <a:r>
              <a:rPr lang="fr-FR" dirty="0"/>
              <a:t>Deux atomes liés par une liaison chimique covalente mettent en commun 1 électron chacun. Ces deux électrons mis en commun sont localisés entre les deux atomes ; on représente ces 2 électrons par un trait entre les symboles des 2 atomes : exemple </a:t>
            </a:r>
            <a:r>
              <a:rPr lang="fr-FR" dirty="0" err="1"/>
              <a:t>H—Cl</a:t>
            </a:r>
            <a:r>
              <a:rPr lang="fr-FR" dirty="0"/>
              <a:t>.</a:t>
            </a:r>
          </a:p>
          <a:p>
            <a:pPr algn="just"/>
            <a:r>
              <a:rPr lang="fr-FR" dirty="0"/>
              <a:t> </a:t>
            </a:r>
          </a:p>
          <a:p>
            <a:pPr algn="just"/>
            <a:endParaRPr lang="fr-FR" dirty="0"/>
          </a:p>
        </p:txBody>
      </p:sp>
      <p:grpSp>
        <p:nvGrpSpPr>
          <p:cNvPr id="5" name="Group 140"/>
          <p:cNvGrpSpPr>
            <a:grpSpLocks/>
          </p:cNvGrpSpPr>
          <p:nvPr/>
        </p:nvGrpSpPr>
        <p:grpSpPr bwMode="auto">
          <a:xfrm>
            <a:off x="3204316" y="5661248"/>
            <a:ext cx="2867828" cy="792088"/>
            <a:chOff x="3745" y="1680"/>
            <a:chExt cx="1746" cy="432"/>
          </a:xfrm>
        </p:grpSpPr>
        <p:sp>
          <p:nvSpPr>
            <p:cNvPr id="6" name="Text Box 98"/>
            <p:cNvSpPr txBox="1">
              <a:spLocks noChangeArrowheads="1"/>
            </p:cNvSpPr>
            <p:nvPr/>
          </p:nvSpPr>
          <p:spPr bwMode="auto">
            <a:xfrm>
              <a:off x="3745" y="1680"/>
              <a:ext cx="1746" cy="386"/>
            </a:xfrm>
            <a:prstGeom prst="rect">
              <a:avLst/>
            </a:prstGeom>
            <a:noFill/>
            <a:ln w="9525">
              <a:noFill/>
              <a:miter lim="800000"/>
              <a:headEnd/>
              <a:tailEnd/>
            </a:ln>
            <a:effectLst/>
          </p:spPr>
          <p:txBody>
            <a:bodyPr wrap="square">
              <a:spAutoFit/>
            </a:bodyPr>
            <a:lstStyle/>
            <a:p>
              <a:r>
                <a:rPr lang="en-US" sz="4000" dirty="0" smtClean="0"/>
                <a:t>H    O     H</a:t>
              </a:r>
              <a:endParaRPr lang="en-US" sz="4000" dirty="0"/>
            </a:p>
          </p:txBody>
        </p:sp>
        <p:sp>
          <p:nvSpPr>
            <p:cNvPr id="7" name="Oval 103"/>
            <p:cNvSpPr>
              <a:spLocks noChangeArrowheads="1"/>
            </p:cNvSpPr>
            <p:nvPr/>
          </p:nvSpPr>
          <p:spPr bwMode="auto">
            <a:xfrm>
              <a:off x="4392" y="1680"/>
              <a:ext cx="48" cy="48"/>
            </a:xfrm>
            <a:prstGeom prst="ellipse">
              <a:avLst/>
            </a:prstGeom>
            <a:solidFill>
              <a:schemeClr val="tx2"/>
            </a:solidFill>
            <a:ln w="9525">
              <a:solidFill>
                <a:schemeClr val="tx2"/>
              </a:solidFill>
              <a:round/>
              <a:headEnd/>
              <a:tailEnd/>
            </a:ln>
            <a:effectLst/>
          </p:spPr>
          <p:txBody>
            <a:bodyPr wrap="none" anchor="ctr"/>
            <a:lstStyle/>
            <a:p>
              <a:endParaRPr lang="fr-FR"/>
            </a:p>
          </p:txBody>
        </p:sp>
        <p:sp>
          <p:nvSpPr>
            <p:cNvPr id="8" name="Oval 104"/>
            <p:cNvSpPr>
              <a:spLocks noChangeArrowheads="1"/>
            </p:cNvSpPr>
            <p:nvPr/>
          </p:nvSpPr>
          <p:spPr bwMode="auto">
            <a:xfrm>
              <a:off x="4512" y="1680"/>
              <a:ext cx="48" cy="48"/>
            </a:xfrm>
            <a:prstGeom prst="ellipse">
              <a:avLst/>
            </a:prstGeom>
            <a:solidFill>
              <a:schemeClr val="tx2"/>
            </a:solidFill>
            <a:ln w="9525">
              <a:solidFill>
                <a:schemeClr val="tx2"/>
              </a:solidFill>
              <a:round/>
              <a:headEnd/>
              <a:tailEnd/>
            </a:ln>
            <a:effectLst/>
          </p:spPr>
          <p:txBody>
            <a:bodyPr wrap="none" anchor="ctr"/>
            <a:lstStyle/>
            <a:p>
              <a:endParaRPr lang="fr-FR"/>
            </a:p>
          </p:txBody>
        </p:sp>
        <p:sp>
          <p:nvSpPr>
            <p:cNvPr id="9" name="Oval 105"/>
            <p:cNvSpPr>
              <a:spLocks noChangeArrowheads="1"/>
            </p:cNvSpPr>
            <p:nvPr/>
          </p:nvSpPr>
          <p:spPr bwMode="auto">
            <a:xfrm>
              <a:off x="4392" y="2064"/>
              <a:ext cx="48" cy="48"/>
            </a:xfrm>
            <a:prstGeom prst="ellipse">
              <a:avLst/>
            </a:prstGeom>
            <a:solidFill>
              <a:schemeClr val="tx2"/>
            </a:solidFill>
            <a:ln w="9525">
              <a:solidFill>
                <a:schemeClr val="tx2"/>
              </a:solidFill>
              <a:round/>
              <a:headEnd/>
              <a:tailEnd/>
            </a:ln>
            <a:effectLst/>
          </p:spPr>
          <p:txBody>
            <a:bodyPr wrap="none" anchor="ctr"/>
            <a:lstStyle/>
            <a:p>
              <a:endParaRPr lang="fr-FR"/>
            </a:p>
          </p:txBody>
        </p:sp>
        <p:sp>
          <p:nvSpPr>
            <p:cNvPr id="10" name="Oval 106"/>
            <p:cNvSpPr>
              <a:spLocks noChangeArrowheads="1"/>
            </p:cNvSpPr>
            <p:nvPr/>
          </p:nvSpPr>
          <p:spPr bwMode="auto">
            <a:xfrm>
              <a:off x="4512" y="2064"/>
              <a:ext cx="48" cy="48"/>
            </a:xfrm>
            <a:prstGeom prst="ellipse">
              <a:avLst/>
            </a:prstGeom>
            <a:solidFill>
              <a:schemeClr val="tx2"/>
            </a:solidFill>
            <a:ln w="9525">
              <a:solidFill>
                <a:schemeClr val="tx2"/>
              </a:solidFill>
              <a:round/>
              <a:headEnd/>
              <a:tailEnd/>
            </a:ln>
            <a:effectLst/>
          </p:spPr>
          <p:txBody>
            <a:bodyPr wrap="none" anchor="ctr"/>
            <a:lstStyle/>
            <a:p>
              <a:endParaRPr lang="fr-FR"/>
            </a:p>
          </p:txBody>
        </p:sp>
        <p:sp>
          <p:nvSpPr>
            <p:cNvPr id="11" name="Oval 136"/>
            <p:cNvSpPr>
              <a:spLocks noChangeArrowheads="1"/>
            </p:cNvSpPr>
            <p:nvPr/>
          </p:nvSpPr>
          <p:spPr bwMode="auto">
            <a:xfrm>
              <a:off x="4224" y="1824"/>
              <a:ext cx="48" cy="48"/>
            </a:xfrm>
            <a:prstGeom prst="ellipse">
              <a:avLst/>
            </a:prstGeom>
            <a:solidFill>
              <a:schemeClr val="tx2"/>
            </a:solidFill>
            <a:ln w="9525">
              <a:solidFill>
                <a:schemeClr val="tx2"/>
              </a:solidFill>
              <a:round/>
              <a:headEnd/>
              <a:tailEnd/>
            </a:ln>
            <a:effectLst/>
          </p:spPr>
          <p:txBody>
            <a:bodyPr wrap="none" anchor="ctr"/>
            <a:lstStyle/>
            <a:p>
              <a:endParaRPr lang="fr-FR"/>
            </a:p>
          </p:txBody>
        </p:sp>
        <p:sp>
          <p:nvSpPr>
            <p:cNvPr id="12" name="Oval 137"/>
            <p:cNvSpPr>
              <a:spLocks noChangeArrowheads="1"/>
            </p:cNvSpPr>
            <p:nvPr/>
          </p:nvSpPr>
          <p:spPr bwMode="auto">
            <a:xfrm>
              <a:off x="4224" y="1920"/>
              <a:ext cx="48" cy="48"/>
            </a:xfrm>
            <a:prstGeom prst="ellipse">
              <a:avLst/>
            </a:prstGeom>
            <a:solidFill>
              <a:schemeClr val="tx2"/>
            </a:solidFill>
            <a:ln w="9525">
              <a:solidFill>
                <a:schemeClr val="tx2"/>
              </a:solidFill>
              <a:round/>
              <a:headEnd/>
              <a:tailEnd/>
            </a:ln>
            <a:effectLst/>
          </p:spPr>
          <p:txBody>
            <a:bodyPr wrap="none" anchor="ctr"/>
            <a:lstStyle/>
            <a:p>
              <a:endParaRPr lang="fr-FR"/>
            </a:p>
          </p:txBody>
        </p:sp>
        <p:sp>
          <p:nvSpPr>
            <p:cNvPr id="13" name="Oval 138"/>
            <p:cNvSpPr>
              <a:spLocks noChangeArrowheads="1"/>
            </p:cNvSpPr>
            <p:nvPr/>
          </p:nvSpPr>
          <p:spPr bwMode="auto">
            <a:xfrm>
              <a:off x="4704" y="1824"/>
              <a:ext cx="48" cy="48"/>
            </a:xfrm>
            <a:prstGeom prst="ellipse">
              <a:avLst/>
            </a:prstGeom>
            <a:solidFill>
              <a:schemeClr val="tx2"/>
            </a:solidFill>
            <a:ln w="9525">
              <a:solidFill>
                <a:schemeClr val="tx2"/>
              </a:solidFill>
              <a:round/>
              <a:headEnd/>
              <a:tailEnd/>
            </a:ln>
            <a:effectLst/>
          </p:spPr>
          <p:txBody>
            <a:bodyPr wrap="none" anchor="ctr"/>
            <a:lstStyle/>
            <a:p>
              <a:endParaRPr lang="fr-FR"/>
            </a:p>
          </p:txBody>
        </p:sp>
        <p:sp>
          <p:nvSpPr>
            <p:cNvPr id="14" name="Oval 139"/>
            <p:cNvSpPr>
              <a:spLocks noChangeArrowheads="1"/>
            </p:cNvSpPr>
            <p:nvPr/>
          </p:nvSpPr>
          <p:spPr bwMode="auto">
            <a:xfrm>
              <a:off x="4704" y="1920"/>
              <a:ext cx="48" cy="48"/>
            </a:xfrm>
            <a:prstGeom prst="ellipse">
              <a:avLst/>
            </a:prstGeom>
            <a:solidFill>
              <a:schemeClr val="tx2"/>
            </a:solidFill>
            <a:ln w="9525">
              <a:solidFill>
                <a:schemeClr val="tx2"/>
              </a:solidFill>
              <a:round/>
              <a:headEnd/>
              <a:tailEnd/>
            </a:ln>
            <a:effectLst/>
          </p:spPr>
          <p:txBody>
            <a:bodyPr wrap="none" anchor="ct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9752" y="0"/>
            <a:ext cx="3960440" cy="584775"/>
          </a:xfrm>
          <a:prstGeom prst="rect">
            <a:avLst/>
          </a:prstGeom>
          <a:noFill/>
        </p:spPr>
        <p:txBody>
          <a:bodyPr wrap="square" rtlCol="0">
            <a:spAutoFit/>
          </a:bodyPr>
          <a:lstStyle/>
          <a:p>
            <a:r>
              <a:rPr lang="fr-FR" sz="3200" b="1" u="sng" dirty="0">
                <a:solidFill>
                  <a:srgbClr val="BA3632"/>
                </a:solidFill>
                <a:latin typeface="Verdana" pitchFamily="34" charset="0"/>
              </a:rPr>
              <a:t>Les </a:t>
            </a:r>
            <a:r>
              <a:rPr lang="fr-FR" sz="3200" b="1" u="sng" dirty="0" smtClean="0">
                <a:solidFill>
                  <a:srgbClr val="BA3632"/>
                </a:solidFill>
                <a:latin typeface="Verdana" pitchFamily="34" charset="0"/>
              </a:rPr>
              <a:t>molécules </a:t>
            </a:r>
            <a:endParaRPr lang="fr-FR" sz="3200" b="1" u="sng" dirty="0">
              <a:solidFill>
                <a:srgbClr val="BA3632"/>
              </a:solidFill>
              <a:latin typeface="Verdana" pitchFamily="34" charset="0"/>
            </a:endParaRPr>
          </a:p>
        </p:txBody>
      </p:sp>
      <p:sp>
        <p:nvSpPr>
          <p:cNvPr id="3" name="Rectangle 2"/>
          <p:cNvSpPr/>
          <p:nvPr/>
        </p:nvSpPr>
        <p:spPr>
          <a:xfrm>
            <a:off x="35496" y="980728"/>
            <a:ext cx="9108504" cy="400110"/>
          </a:xfrm>
          <a:prstGeom prst="rect">
            <a:avLst/>
          </a:prstGeom>
        </p:spPr>
        <p:txBody>
          <a:bodyPr wrap="square">
            <a:spAutoFit/>
          </a:bodyPr>
          <a:lstStyle/>
          <a:p>
            <a:pPr algn="just">
              <a:defRPr/>
            </a:pPr>
            <a:r>
              <a:rPr lang="fr-FR" sz="2000" b="1" dirty="0" smtClean="0">
                <a:solidFill>
                  <a:schemeClr val="accent1">
                    <a:lumMod val="50000"/>
                  </a:schemeClr>
                </a:solidFill>
              </a:rPr>
              <a:t>Méthode  à suivre pour construire le modèle de Lewis d’une molécule</a:t>
            </a:r>
            <a:endParaRPr lang="fr-FR" sz="2000" b="1" dirty="0">
              <a:solidFill>
                <a:schemeClr val="accent1">
                  <a:lumMod val="50000"/>
                </a:schemeClr>
              </a:solidFill>
            </a:endParaRPr>
          </a:p>
        </p:txBody>
      </p:sp>
      <p:pic>
        <p:nvPicPr>
          <p:cNvPr id="29700" name="Picture 4"/>
          <p:cNvPicPr>
            <a:picLocks noChangeAspect="1" noChangeArrowheads="1"/>
          </p:cNvPicPr>
          <p:nvPr/>
        </p:nvPicPr>
        <p:blipFill>
          <a:blip r:embed="rId2" cstate="print"/>
          <a:srcRect/>
          <a:stretch>
            <a:fillRect/>
          </a:stretch>
        </p:blipFill>
        <p:spPr bwMode="auto">
          <a:xfrm>
            <a:off x="1331640" y="1484784"/>
            <a:ext cx="7143750"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9752" y="0"/>
            <a:ext cx="3960440" cy="584775"/>
          </a:xfrm>
          <a:prstGeom prst="rect">
            <a:avLst/>
          </a:prstGeom>
          <a:noFill/>
        </p:spPr>
        <p:txBody>
          <a:bodyPr wrap="square" rtlCol="0">
            <a:spAutoFit/>
          </a:bodyPr>
          <a:lstStyle/>
          <a:p>
            <a:r>
              <a:rPr lang="fr-FR" sz="3200" b="1" u="sng" dirty="0">
                <a:solidFill>
                  <a:srgbClr val="BA3632"/>
                </a:solidFill>
                <a:latin typeface="Verdana" pitchFamily="34" charset="0"/>
              </a:rPr>
              <a:t>Les </a:t>
            </a:r>
            <a:r>
              <a:rPr lang="fr-FR" sz="3200" b="1" u="sng" dirty="0" smtClean="0">
                <a:solidFill>
                  <a:srgbClr val="BA3632"/>
                </a:solidFill>
                <a:latin typeface="Verdana" pitchFamily="34" charset="0"/>
              </a:rPr>
              <a:t>molécules </a:t>
            </a:r>
            <a:endParaRPr lang="fr-FR" sz="3200" b="1" u="sng" dirty="0">
              <a:solidFill>
                <a:srgbClr val="BA3632"/>
              </a:solidFill>
              <a:latin typeface="Verdana" pitchFamily="34" charset="0"/>
            </a:endParaRPr>
          </a:p>
        </p:txBody>
      </p:sp>
      <p:sp>
        <p:nvSpPr>
          <p:cNvPr id="3" name="Rectangle 2"/>
          <p:cNvSpPr txBox="1">
            <a:spLocks noChangeArrowheads="1"/>
          </p:cNvSpPr>
          <p:nvPr/>
        </p:nvSpPr>
        <p:spPr>
          <a:xfrm>
            <a:off x="0" y="764704"/>
            <a:ext cx="5112568" cy="43204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2400" b="1" dirty="0" smtClean="0">
                <a:solidFill>
                  <a:schemeClr val="accent1">
                    <a:lumMod val="50000"/>
                  </a:schemeClr>
                </a:solidFill>
              </a:rPr>
              <a:t>Géométrie des molécules</a:t>
            </a:r>
            <a:r>
              <a:rPr kumimoji="0" lang="fr-FR" sz="2000" b="1" i="0" u="none" strike="noStrike" kern="0" cap="none" spc="0" normalizeH="0" baseline="0" noProof="0" dirty="0" smtClean="0">
                <a:ln>
                  <a:noFill/>
                </a:ln>
                <a:effectLst/>
                <a:uLnTx/>
                <a:uFillTx/>
                <a:latin typeface="+mj-lt"/>
                <a:ea typeface="+mj-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0" cap="none" spc="0" normalizeH="0" baseline="0" noProof="0" dirty="0" smtClean="0">
              <a:ln>
                <a:noFill/>
              </a:ln>
              <a:effectLst/>
              <a:uLnTx/>
              <a:uFillTx/>
              <a:latin typeface="+mj-lt"/>
              <a:ea typeface="+mj-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0" cap="none" spc="0" normalizeH="0" baseline="0" noProof="0" dirty="0" smtClean="0">
                <a:ln>
                  <a:noFill/>
                </a:ln>
                <a:effectLst/>
                <a:uLnTx/>
                <a:uFillTx/>
                <a:latin typeface="+mj-lt"/>
                <a:ea typeface="+mj-ea"/>
                <a:cs typeface="Times New Roman" pitchFamily="18" charset="0"/>
              </a:rPr>
              <a:t> </a:t>
            </a:r>
            <a:endParaRPr kumimoji="0" lang="fr-FR" sz="2000" b="1" i="0" u="none" strike="noStrike" kern="0" cap="none" spc="0" normalizeH="0" baseline="0" noProof="0" dirty="0">
              <a:ln>
                <a:noFill/>
              </a:ln>
              <a:effectLst/>
              <a:uLnTx/>
              <a:uFillTx/>
              <a:latin typeface="+mj-lt"/>
              <a:ea typeface="+mj-ea"/>
              <a:cs typeface="Times New Roman" pitchFamily="18" charset="0"/>
            </a:endParaRPr>
          </a:p>
        </p:txBody>
      </p:sp>
      <p:sp>
        <p:nvSpPr>
          <p:cNvPr id="4" name="ZoneTexte 3"/>
          <p:cNvSpPr txBox="1"/>
          <p:nvPr/>
        </p:nvSpPr>
        <p:spPr>
          <a:xfrm>
            <a:off x="755576" y="1412776"/>
            <a:ext cx="7776864" cy="646331"/>
          </a:xfrm>
          <a:prstGeom prst="rect">
            <a:avLst/>
          </a:prstGeom>
          <a:noFill/>
        </p:spPr>
        <p:txBody>
          <a:bodyPr wrap="square" rtlCol="0">
            <a:spAutoFit/>
          </a:bodyPr>
          <a:lstStyle/>
          <a:p>
            <a:r>
              <a:rPr lang="fr-FR" b="1" u="sng" dirty="0" smtClean="0">
                <a:solidFill>
                  <a:srgbClr val="FF0066"/>
                </a:solidFill>
              </a:rPr>
              <a:t>Méthode de V.S.E.P.R: Valence </a:t>
            </a:r>
            <a:r>
              <a:rPr lang="fr-FR" b="1" u="sng" dirty="0" err="1" smtClean="0">
                <a:solidFill>
                  <a:srgbClr val="FF0066"/>
                </a:solidFill>
              </a:rPr>
              <a:t>Schell</a:t>
            </a:r>
            <a:r>
              <a:rPr lang="fr-FR" b="1" u="sng" dirty="0" smtClean="0">
                <a:solidFill>
                  <a:srgbClr val="FF0066"/>
                </a:solidFill>
              </a:rPr>
              <a:t> </a:t>
            </a:r>
            <a:r>
              <a:rPr lang="fr-FR" b="1" u="sng" dirty="0" err="1" smtClean="0">
                <a:solidFill>
                  <a:srgbClr val="FF0066"/>
                </a:solidFill>
              </a:rPr>
              <a:t>Electronic</a:t>
            </a:r>
            <a:r>
              <a:rPr lang="fr-FR" b="1" u="sng" dirty="0" smtClean="0">
                <a:solidFill>
                  <a:srgbClr val="FF0066"/>
                </a:solidFill>
              </a:rPr>
              <a:t> pair </a:t>
            </a:r>
            <a:r>
              <a:rPr lang="fr-FR" b="1" u="sng" dirty="0" err="1" smtClean="0">
                <a:solidFill>
                  <a:srgbClr val="FF0066"/>
                </a:solidFill>
              </a:rPr>
              <a:t>Repulsion</a:t>
            </a:r>
            <a:endParaRPr lang="fr-FR" b="1" u="sng" dirty="0" smtClean="0">
              <a:solidFill>
                <a:srgbClr val="FF0066"/>
              </a:solidFill>
            </a:endParaRPr>
          </a:p>
          <a:p>
            <a:r>
              <a:rPr lang="fr-FR" b="1" u="sng" dirty="0" smtClean="0">
                <a:solidFill>
                  <a:srgbClr val="FF0066"/>
                </a:solidFill>
              </a:rPr>
              <a:t> ou Méthode de GILLESPIE</a:t>
            </a:r>
            <a:endParaRPr lang="fr-FR" b="1" u="sng" dirty="0">
              <a:solidFill>
                <a:srgbClr val="FF0066"/>
              </a:solidFill>
            </a:endParaRPr>
          </a:p>
        </p:txBody>
      </p:sp>
      <p:sp>
        <p:nvSpPr>
          <p:cNvPr id="5" name="Rectangle 4"/>
          <p:cNvSpPr/>
          <p:nvPr/>
        </p:nvSpPr>
        <p:spPr>
          <a:xfrm>
            <a:off x="971600" y="2204864"/>
            <a:ext cx="7416824" cy="646331"/>
          </a:xfrm>
          <a:prstGeom prst="rect">
            <a:avLst/>
          </a:prstGeom>
        </p:spPr>
        <p:txBody>
          <a:bodyPr wrap="square">
            <a:spAutoFit/>
          </a:bodyPr>
          <a:lstStyle/>
          <a:p>
            <a:r>
              <a:rPr lang="fr-FR" dirty="0" smtClean="0"/>
              <a:t>Dans une molécule, </a:t>
            </a:r>
            <a:r>
              <a:rPr lang="fr-FR" u="sng" dirty="0" smtClean="0"/>
              <a:t>l’atome central </a:t>
            </a:r>
            <a:r>
              <a:rPr lang="fr-FR" dirty="0" smtClean="0"/>
              <a:t>est entouré par des doublets d’électrons</a:t>
            </a:r>
            <a:endParaRPr lang="fr-FR" dirty="0"/>
          </a:p>
        </p:txBody>
      </p:sp>
      <p:pic>
        <p:nvPicPr>
          <p:cNvPr id="30722" name="Picture 2"/>
          <p:cNvPicPr>
            <a:picLocks noChangeAspect="1" noChangeArrowheads="1"/>
          </p:cNvPicPr>
          <p:nvPr/>
        </p:nvPicPr>
        <p:blipFill>
          <a:blip r:embed="rId2" cstate="print"/>
          <a:srcRect/>
          <a:stretch>
            <a:fillRect/>
          </a:stretch>
        </p:blipFill>
        <p:spPr bwMode="auto">
          <a:xfrm>
            <a:off x="2195736" y="2852936"/>
            <a:ext cx="5648325" cy="1440160"/>
          </a:xfrm>
          <a:prstGeom prst="rect">
            <a:avLst/>
          </a:prstGeom>
          <a:noFill/>
          <a:ln w="9525">
            <a:noFill/>
            <a:miter lim="800000"/>
            <a:headEnd/>
            <a:tailEnd/>
          </a:ln>
        </p:spPr>
      </p:pic>
      <p:sp>
        <p:nvSpPr>
          <p:cNvPr id="7" name="Rectangle 6"/>
          <p:cNvSpPr/>
          <p:nvPr/>
        </p:nvSpPr>
        <p:spPr>
          <a:xfrm>
            <a:off x="1043608" y="2276872"/>
            <a:ext cx="3967753" cy="369332"/>
          </a:xfrm>
          <a:prstGeom prst="rect">
            <a:avLst/>
          </a:prstGeom>
        </p:spPr>
        <p:txBody>
          <a:bodyPr wrap="none">
            <a:spAutoFit/>
          </a:bodyPr>
          <a:lstStyle/>
          <a:p>
            <a:r>
              <a:rPr lang="fr-FR" b="1" dirty="0" smtClean="0"/>
              <a:t>Détermination du type moléculaire</a:t>
            </a:r>
            <a:endParaRPr lang="fr-FR" b="1" dirty="0"/>
          </a:p>
        </p:txBody>
      </p:sp>
      <p:pic>
        <p:nvPicPr>
          <p:cNvPr id="30723" name="Picture 3"/>
          <p:cNvPicPr>
            <a:picLocks noChangeAspect="1" noChangeArrowheads="1"/>
          </p:cNvPicPr>
          <p:nvPr/>
        </p:nvPicPr>
        <p:blipFill>
          <a:blip r:embed="rId3" cstate="print"/>
          <a:srcRect/>
          <a:stretch>
            <a:fillRect/>
          </a:stretch>
        </p:blipFill>
        <p:spPr bwMode="auto">
          <a:xfrm>
            <a:off x="2003673" y="2924944"/>
            <a:ext cx="7140327" cy="2016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0722"/>
                                        </p:tgtEl>
                                      </p:cBhvr>
                                    </p:animEffect>
                                    <p:set>
                                      <p:cBhvr>
                                        <p:cTn id="7" dur="1" fill="hold">
                                          <p:stCondLst>
                                            <p:cond delay="499"/>
                                          </p:stCondLst>
                                        </p:cTn>
                                        <p:tgtEl>
                                          <p:spTgt spid="30722"/>
                                        </p:tgtEl>
                                        <p:attrNameLst>
                                          <p:attrName>style.visibility</p:attrName>
                                        </p:attrNameLst>
                                      </p:cBhvr>
                                      <p:to>
                                        <p:strVal val="hidden"/>
                                      </p:to>
                                    </p:set>
                                  </p:childTnLst>
                                </p:cTn>
                              </p:par>
                              <p:par>
                                <p:cTn id="8" presetID="2" presetClass="exit" presetSubtype="4" fill="hold" grpId="0" nodeType="withEffect">
                                  <p:stCondLst>
                                    <p:cond delay="0"/>
                                  </p:stCondLst>
                                  <p:childTnLst>
                                    <p:anim calcmode="lin" valueType="num">
                                      <p:cBhvr additive="base">
                                        <p:cTn id="9" dur="500"/>
                                        <p:tgtEl>
                                          <p:spTgt spid="5"/>
                                        </p:tgtEl>
                                        <p:attrNameLst>
                                          <p:attrName>ppt_x</p:attrName>
                                        </p:attrNameLst>
                                      </p:cBhvr>
                                      <p:tavLst>
                                        <p:tav tm="0">
                                          <p:val>
                                            <p:strVal val="ppt_x"/>
                                          </p:val>
                                        </p:tav>
                                        <p:tav tm="100000">
                                          <p:val>
                                            <p:strVal val="ppt_x"/>
                                          </p:val>
                                        </p:tav>
                                      </p:tavLst>
                                    </p:anim>
                                    <p:anim calcmode="lin" valueType="num">
                                      <p:cBhvr additive="base">
                                        <p:cTn id="10" dur="500"/>
                                        <p:tgtEl>
                                          <p:spTgt spid="5"/>
                                        </p:tgtEl>
                                        <p:attrNameLst>
                                          <p:attrName>ppt_y</p:attrName>
                                        </p:attrNameLst>
                                      </p:cBhvr>
                                      <p:tavLst>
                                        <p:tav tm="0">
                                          <p:val>
                                            <p:strVal val="ppt_y"/>
                                          </p:val>
                                        </p:tav>
                                        <p:tav tm="100000">
                                          <p:val>
                                            <p:strVal val="1+ppt_h/2"/>
                                          </p:val>
                                        </p:tav>
                                      </p:tavLst>
                                    </p:anim>
                                    <p:set>
                                      <p:cBhvr>
                                        <p:cTn id="11" dur="1" fill="hold">
                                          <p:stCondLst>
                                            <p:cond delay="499"/>
                                          </p:stCondLst>
                                        </p:cTn>
                                        <p:tgtEl>
                                          <p:spTgt spid="5"/>
                                        </p:tgtEl>
                                        <p:attrNameLst>
                                          <p:attrName>style.visibility</p:attrName>
                                        </p:attrNameLst>
                                      </p:cBhvr>
                                      <p:to>
                                        <p:strVal val="hidden"/>
                                      </p:to>
                                    </p:set>
                                  </p:childTnLst>
                                </p:cTn>
                              </p:par>
                              <p:par>
                                <p:cTn id="12" presetID="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4" presetClass="entr" presetSubtype="16" fill="hold" nodeType="withEffect">
                                  <p:stCondLst>
                                    <p:cond delay="0"/>
                                  </p:stCondLst>
                                  <p:childTnLst>
                                    <p:set>
                                      <p:cBhvr>
                                        <p:cTn id="17" dur="1" fill="hold">
                                          <p:stCondLst>
                                            <p:cond delay="0"/>
                                          </p:stCondLst>
                                        </p:cTn>
                                        <p:tgtEl>
                                          <p:spTgt spid="30723"/>
                                        </p:tgtEl>
                                        <p:attrNameLst>
                                          <p:attrName>style.visibility</p:attrName>
                                        </p:attrNameLst>
                                      </p:cBhvr>
                                      <p:to>
                                        <p:strVal val="visible"/>
                                      </p:to>
                                    </p:set>
                                    <p:animEffect transition="in" filter="box(in)">
                                      <p:cBhvr>
                                        <p:cTn id="18"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051720" y="1700808"/>
            <a:ext cx="6696744" cy="4680520"/>
          </a:xfrm>
          <a:prstGeom prst="rect">
            <a:avLst/>
          </a:prstGeom>
          <a:noFill/>
          <a:ln w="9525">
            <a:noFill/>
            <a:miter lim="800000"/>
            <a:headEnd/>
            <a:tailEnd/>
          </a:ln>
        </p:spPr>
      </p:pic>
      <p:sp>
        <p:nvSpPr>
          <p:cNvPr id="3" name="ZoneTexte 2"/>
          <p:cNvSpPr txBox="1"/>
          <p:nvPr/>
        </p:nvSpPr>
        <p:spPr>
          <a:xfrm>
            <a:off x="2339752" y="0"/>
            <a:ext cx="3960440" cy="584775"/>
          </a:xfrm>
          <a:prstGeom prst="rect">
            <a:avLst/>
          </a:prstGeom>
          <a:noFill/>
        </p:spPr>
        <p:txBody>
          <a:bodyPr wrap="square" rtlCol="0">
            <a:spAutoFit/>
          </a:bodyPr>
          <a:lstStyle/>
          <a:p>
            <a:r>
              <a:rPr lang="fr-FR" sz="3200" b="1" u="sng" dirty="0">
                <a:solidFill>
                  <a:srgbClr val="BA3632"/>
                </a:solidFill>
                <a:latin typeface="Verdana" pitchFamily="34" charset="0"/>
              </a:rPr>
              <a:t>Les </a:t>
            </a:r>
            <a:r>
              <a:rPr lang="fr-FR" sz="3200" b="1" u="sng" dirty="0" smtClean="0">
                <a:solidFill>
                  <a:srgbClr val="BA3632"/>
                </a:solidFill>
                <a:latin typeface="Verdana" pitchFamily="34" charset="0"/>
              </a:rPr>
              <a:t>molécules </a:t>
            </a:r>
            <a:endParaRPr lang="fr-FR" sz="3200" b="1" u="sng" dirty="0">
              <a:solidFill>
                <a:srgbClr val="BA3632"/>
              </a:solidFill>
              <a:latin typeface="Verdana" pitchFamily="34" charset="0"/>
            </a:endParaRPr>
          </a:p>
        </p:txBody>
      </p:sp>
      <p:sp>
        <p:nvSpPr>
          <p:cNvPr id="5" name="ZoneTexte 4"/>
          <p:cNvSpPr txBox="1"/>
          <p:nvPr/>
        </p:nvSpPr>
        <p:spPr>
          <a:xfrm>
            <a:off x="251520" y="764704"/>
            <a:ext cx="7776864" cy="646331"/>
          </a:xfrm>
          <a:prstGeom prst="rect">
            <a:avLst/>
          </a:prstGeom>
          <a:noFill/>
        </p:spPr>
        <p:txBody>
          <a:bodyPr wrap="square" rtlCol="0">
            <a:spAutoFit/>
          </a:bodyPr>
          <a:lstStyle/>
          <a:p>
            <a:r>
              <a:rPr lang="fr-FR" b="1" u="sng" dirty="0" smtClean="0">
                <a:solidFill>
                  <a:srgbClr val="990033"/>
                </a:solidFill>
              </a:rPr>
              <a:t>Méthode de V.S.E.P.R: Valence </a:t>
            </a:r>
            <a:r>
              <a:rPr lang="fr-FR" b="1" u="sng" dirty="0" err="1" smtClean="0">
                <a:solidFill>
                  <a:srgbClr val="990033"/>
                </a:solidFill>
              </a:rPr>
              <a:t>Schell</a:t>
            </a:r>
            <a:r>
              <a:rPr lang="fr-FR" b="1" u="sng" dirty="0" smtClean="0">
                <a:solidFill>
                  <a:srgbClr val="990033"/>
                </a:solidFill>
              </a:rPr>
              <a:t> </a:t>
            </a:r>
            <a:r>
              <a:rPr lang="fr-FR" b="1" u="sng" dirty="0" err="1" smtClean="0">
                <a:solidFill>
                  <a:srgbClr val="990033"/>
                </a:solidFill>
              </a:rPr>
              <a:t>Electronic</a:t>
            </a:r>
            <a:r>
              <a:rPr lang="fr-FR" b="1" u="sng" dirty="0" smtClean="0">
                <a:solidFill>
                  <a:srgbClr val="990033"/>
                </a:solidFill>
              </a:rPr>
              <a:t> pair </a:t>
            </a:r>
            <a:r>
              <a:rPr lang="fr-FR" b="1" u="sng" dirty="0" err="1" smtClean="0">
                <a:solidFill>
                  <a:srgbClr val="990033"/>
                </a:solidFill>
              </a:rPr>
              <a:t>Repulsion</a:t>
            </a:r>
            <a:endParaRPr lang="fr-FR" b="1" u="sng" dirty="0" smtClean="0">
              <a:solidFill>
                <a:srgbClr val="990033"/>
              </a:solidFill>
            </a:endParaRPr>
          </a:p>
          <a:p>
            <a:r>
              <a:rPr lang="fr-FR" b="1" u="sng" dirty="0" smtClean="0">
                <a:solidFill>
                  <a:srgbClr val="990033"/>
                </a:solidFill>
              </a:rPr>
              <a:t> ou Méthode de GILLESPIE</a:t>
            </a:r>
            <a:endParaRPr lang="fr-FR" b="1" u="sng" dirty="0">
              <a:solidFill>
                <a:srgbClr val="990033"/>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051720" y="1412776"/>
            <a:ext cx="6840760" cy="4536504"/>
          </a:xfrm>
          <a:prstGeom prst="rect">
            <a:avLst/>
          </a:prstGeom>
          <a:noFill/>
          <a:ln w="9525">
            <a:noFill/>
            <a:miter lim="800000"/>
            <a:headEnd/>
            <a:tailEnd/>
          </a:ln>
        </p:spPr>
      </p:pic>
      <p:sp>
        <p:nvSpPr>
          <p:cNvPr id="3" name="ZoneTexte 2"/>
          <p:cNvSpPr txBox="1"/>
          <p:nvPr/>
        </p:nvSpPr>
        <p:spPr>
          <a:xfrm>
            <a:off x="2339752" y="0"/>
            <a:ext cx="3960440" cy="584775"/>
          </a:xfrm>
          <a:prstGeom prst="rect">
            <a:avLst/>
          </a:prstGeom>
          <a:noFill/>
        </p:spPr>
        <p:txBody>
          <a:bodyPr wrap="square" rtlCol="0">
            <a:spAutoFit/>
          </a:bodyPr>
          <a:lstStyle/>
          <a:p>
            <a:r>
              <a:rPr lang="fr-FR" sz="3200" b="1" u="sng" dirty="0">
                <a:solidFill>
                  <a:srgbClr val="BA3632"/>
                </a:solidFill>
                <a:latin typeface="Verdana" pitchFamily="34" charset="0"/>
              </a:rPr>
              <a:t>Les </a:t>
            </a:r>
            <a:r>
              <a:rPr lang="fr-FR" sz="3200" b="1" u="sng" dirty="0" smtClean="0">
                <a:solidFill>
                  <a:srgbClr val="BA3632"/>
                </a:solidFill>
                <a:latin typeface="Verdana" pitchFamily="34" charset="0"/>
              </a:rPr>
              <a:t>molécules </a:t>
            </a:r>
            <a:endParaRPr lang="fr-FR" sz="3200" b="1" u="sng" dirty="0">
              <a:solidFill>
                <a:srgbClr val="BA3632"/>
              </a:solidFill>
              <a:latin typeface="Verdana" pitchFamily="34" charset="0"/>
            </a:endParaRPr>
          </a:p>
        </p:txBody>
      </p:sp>
      <p:sp>
        <p:nvSpPr>
          <p:cNvPr id="4" name="Rectangle 2"/>
          <p:cNvSpPr txBox="1">
            <a:spLocks noChangeArrowheads="1"/>
          </p:cNvSpPr>
          <p:nvPr/>
        </p:nvSpPr>
        <p:spPr>
          <a:xfrm>
            <a:off x="0" y="764704"/>
            <a:ext cx="5112568" cy="43204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2400" b="1" dirty="0" smtClean="0">
                <a:solidFill>
                  <a:schemeClr val="accent1">
                    <a:lumMod val="50000"/>
                  </a:schemeClr>
                </a:solidFill>
              </a:rPr>
              <a:t>Géométrie des molécules</a:t>
            </a:r>
            <a:r>
              <a:rPr kumimoji="0" lang="fr-FR" sz="2000" b="1" i="0" u="none" strike="noStrike" kern="0" cap="none" spc="0" normalizeH="0" baseline="0" noProof="0" dirty="0" smtClean="0">
                <a:ln>
                  <a:noFill/>
                </a:ln>
                <a:effectLst/>
                <a:uLnTx/>
                <a:uFillTx/>
                <a:latin typeface="+mj-lt"/>
                <a:ea typeface="+mj-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0" cap="none" spc="0" normalizeH="0" baseline="0" noProof="0" dirty="0" smtClean="0">
              <a:ln>
                <a:noFill/>
              </a:ln>
              <a:effectLst/>
              <a:uLnTx/>
              <a:uFillTx/>
              <a:latin typeface="+mj-lt"/>
              <a:ea typeface="+mj-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0" cap="none" spc="0" normalizeH="0" baseline="0" noProof="0" dirty="0" smtClean="0">
                <a:ln>
                  <a:noFill/>
                </a:ln>
                <a:effectLst/>
                <a:uLnTx/>
                <a:uFillTx/>
                <a:latin typeface="+mj-lt"/>
                <a:ea typeface="+mj-ea"/>
                <a:cs typeface="Times New Roman" pitchFamily="18" charset="0"/>
              </a:rPr>
              <a:t> </a:t>
            </a:r>
            <a:endParaRPr kumimoji="0" lang="fr-FR" sz="2000" b="1" i="0" u="none" strike="noStrike" kern="0" cap="none" spc="0" normalizeH="0" baseline="0" noProof="0" dirty="0">
              <a:ln>
                <a:noFill/>
              </a:ln>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3120" y="2924944"/>
            <a:ext cx="7920880" cy="1631216"/>
          </a:xfrm>
          <a:prstGeom prst="rect">
            <a:avLst/>
          </a:prstGeom>
        </p:spPr>
        <p:txBody>
          <a:bodyPr wrap="square">
            <a:spAutoFit/>
          </a:bodyPr>
          <a:lstStyle/>
          <a:p>
            <a:pPr>
              <a:buFont typeface="Arial" pitchFamily="34" charset="0"/>
              <a:buChar char="•"/>
            </a:pPr>
            <a:r>
              <a:rPr lang="fr-FR" sz="2000" dirty="0" smtClean="0">
                <a:latin typeface="Times New Roman" pitchFamily="18" charset="0"/>
                <a:cs typeface="Times New Roman" pitchFamily="18" charset="0"/>
              </a:rPr>
              <a:t>  </a:t>
            </a:r>
            <a:r>
              <a:rPr lang="fr-FR" sz="2000" dirty="0" smtClean="0">
                <a:latin typeface="+mj-lt"/>
                <a:cs typeface="Times New Roman" pitchFamily="18" charset="0"/>
              </a:rPr>
              <a:t>La géométrie des molécules peut se déduire assez simplement du schéma de Lewis moléculaire.</a:t>
            </a:r>
          </a:p>
          <a:p>
            <a:endParaRPr lang="fr-FR" sz="2000" dirty="0" smtClean="0">
              <a:latin typeface="+mj-lt"/>
              <a:cs typeface="Times New Roman" pitchFamily="18" charset="0"/>
            </a:endParaRPr>
          </a:p>
          <a:p>
            <a:pPr>
              <a:buFont typeface="Arial" pitchFamily="34" charset="0"/>
              <a:buChar char="•"/>
            </a:pPr>
            <a:r>
              <a:rPr lang="fr-FR" sz="2000" dirty="0" smtClean="0">
                <a:latin typeface="+mj-lt"/>
                <a:cs typeface="Times New Roman" pitchFamily="18" charset="0"/>
              </a:rPr>
              <a:t>  La méthode V.S.E.P.R  permet de prévoir la géométrie de base à partir du type moléculaire </a:t>
            </a:r>
            <a:r>
              <a:rPr lang="fr-FR" sz="2000" dirty="0" err="1" smtClean="0">
                <a:latin typeface="+mj-lt"/>
                <a:cs typeface="Times New Roman" pitchFamily="18" charset="0"/>
              </a:rPr>
              <a:t>AXnEm</a:t>
            </a:r>
            <a:r>
              <a:rPr lang="fr-FR" sz="2000" dirty="0" smtClean="0">
                <a:latin typeface="+mj-lt"/>
                <a:cs typeface="Times New Roman" pitchFamily="18" charset="0"/>
              </a:rPr>
              <a:t>.</a:t>
            </a:r>
          </a:p>
        </p:txBody>
      </p:sp>
      <p:sp>
        <p:nvSpPr>
          <p:cNvPr id="4" name="ZoneTexte 3"/>
          <p:cNvSpPr txBox="1"/>
          <p:nvPr/>
        </p:nvSpPr>
        <p:spPr>
          <a:xfrm>
            <a:off x="2339752" y="0"/>
            <a:ext cx="3960440" cy="584775"/>
          </a:xfrm>
          <a:prstGeom prst="rect">
            <a:avLst/>
          </a:prstGeom>
          <a:noFill/>
        </p:spPr>
        <p:txBody>
          <a:bodyPr wrap="square" rtlCol="0">
            <a:spAutoFit/>
          </a:bodyPr>
          <a:lstStyle/>
          <a:p>
            <a:pPr algn="ctr"/>
            <a:r>
              <a:rPr lang="fr-FR" sz="3200" b="1" u="sng" dirty="0" smtClean="0">
                <a:solidFill>
                  <a:srgbClr val="BA3632"/>
                </a:solidFill>
                <a:latin typeface="Verdana" pitchFamily="34" charset="0"/>
              </a:rPr>
              <a:t>Conclusion</a:t>
            </a:r>
            <a:endParaRPr lang="fr-FR" sz="3200" b="1" u="sng" dirty="0">
              <a:solidFill>
                <a:srgbClr val="BA3632"/>
              </a:solidFill>
              <a:latin typeface="Verdana" pitchFamily="34" charset="0"/>
            </a:endParaRPr>
          </a:p>
        </p:txBody>
      </p:sp>
      <p:sp>
        <p:nvSpPr>
          <p:cNvPr id="5" name="Rectangle 4"/>
          <p:cNvSpPr/>
          <p:nvPr/>
        </p:nvSpPr>
        <p:spPr>
          <a:xfrm>
            <a:off x="1259632" y="1268760"/>
            <a:ext cx="7086600" cy="400110"/>
          </a:xfrm>
          <a:prstGeom prst="rect">
            <a:avLst/>
          </a:prstGeom>
        </p:spPr>
        <p:txBody>
          <a:bodyPr wrap="square">
            <a:spAutoFit/>
          </a:bodyPr>
          <a:lstStyle/>
          <a:p>
            <a:pPr>
              <a:buFont typeface="Arial" pitchFamily="34" charset="0"/>
              <a:buChar char="•"/>
            </a:pPr>
            <a:r>
              <a:rPr lang="fr-FR" sz="2000" dirty="0" smtClean="0">
                <a:latin typeface="+mj-lt"/>
                <a:cs typeface="Times New Roman" pitchFamily="18" charset="0"/>
              </a:rPr>
              <a:t> les </a:t>
            </a:r>
            <a:r>
              <a:rPr lang="fr-FR" sz="2000" dirty="0">
                <a:latin typeface="+mj-lt"/>
                <a:cs typeface="Times New Roman" pitchFamily="18" charset="0"/>
              </a:rPr>
              <a:t>idées de base de la structure atomique.</a:t>
            </a:r>
          </a:p>
        </p:txBody>
      </p:sp>
      <p:sp>
        <p:nvSpPr>
          <p:cNvPr id="6" name="ZoneTexte 5"/>
          <p:cNvSpPr txBox="1"/>
          <p:nvPr/>
        </p:nvSpPr>
        <p:spPr>
          <a:xfrm>
            <a:off x="1223120" y="1988840"/>
            <a:ext cx="7920880" cy="707886"/>
          </a:xfrm>
          <a:prstGeom prst="rect">
            <a:avLst/>
          </a:prstGeom>
          <a:noFill/>
        </p:spPr>
        <p:txBody>
          <a:bodyPr wrap="square" rtlCol="0">
            <a:spAutoFit/>
          </a:bodyPr>
          <a:lstStyle/>
          <a:p>
            <a:pPr algn="just">
              <a:buFont typeface="Arial" pitchFamily="34" charset="0"/>
              <a:buChar char="•"/>
            </a:pPr>
            <a:r>
              <a:rPr lang="fr-FR" dirty="0" smtClean="0"/>
              <a:t> </a:t>
            </a:r>
            <a:r>
              <a:rPr lang="fr-FR" sz="2000" dirty="0" smtClean="0">
                <a:latin typeface="+mj-lt"/>
                <a:cs typeface="Times New Roman" pitchFamily="18" charset="0"/>
              </a:rPr>
              <a:t>La classification périodique contient un très grand nombre d’informations sous un « volume » très réduit</a:t>
            </a:r>
            <a:r>
              <a:rPr lang="fr-FR"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124744"/>
            <a:ext cx="8136904" cy="2554545"/>
          </a:xfrm>
          <a:prstGeom prst="rect">
            <a:avLst/>
          </a:prstGeom>
          <a:noFill/>
        </p:spPr>
        <p:txBody>
          <a:bodyPr wrap="square" rtlCol="0">
            <a:spAutoFit/>
          </a:bodyPr>
          <a:lstStyle/>
          <a:p>
            <a:pPr algn="ctr"/>
            <a:r>
              <a:rPr lang="fr-FR" sz="8000" b="1" dirty="0" smtClean="0">
                <a:ln w="12700">
                  <a:solidFill>
                    <a:schemeClr val="tx2">
                      <a:satMod val="155000"/>
                    </a:schemeClr>
                  </a:solidFill>
                  <a:prstDash val="solid"/>
                </a:ln>
                <a:solidFill>
                  <a:srgbClr val="AE1517"/>
                </a:solidFill>
                <a:effectLst>
                  <a:outerShdw blurRad="41275" dist="20320" dir="1800000" algn="tl" rotWithShape="0">
                    <a:srgbClr val="000000">
                      <a:alpha val="40000"/>
                    </a:srgbClr>
                  </a:outerShdw>
                </a:effectLst>
              </a:rPr>
              <a:t>Merci de votre Attention</a:t>
            </a:r>
            <a:endParaRPr lang="fr-FR" sz="8000" b="1" dirty="0">
              <a:ln w="12700">
                <a:solidFill>
                  <a:schemeClr val="tx2">
                    <a:satMod val="155000"/>
                  </a:schemeClr>
                </a:solidFill>
                <a:prstDash val="solid"/>
              </a:ln>
              <a:solidFill>
                <a:srgbClr val="AE1517"/>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39752"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4" name="Rectangle 3"/>
          <p:cNvSpPr/>
          <p:nvPr/>
        </p:nvSpPr>
        <p:spPr>
          <a:xfrm>
            <a:off x="0" y="692696"/>
            <a:ext cx="4032448" cy="553998"/>
          </a:xfrm>
          <a:prstGeom prst="rect">
            <a:avLst/>
          </a:prstGeom>
        </p:spPr>
        <p:txBody>
          <a:bodyPr wrap="square">
            <a:spAutoFit/>
          </a:bodyPr>
          <a:lstStyle/>
          <a:p>
            <a:pPr algn="ctr">
              <a:lnSpc>
                <a:spcPct val="150000"/>
              </a:lnSpc>
              <a:spcAft>
                <a:spcPts val="600"/>
              </a:spcAft>
            </a:pPr>
            <a:r>
              <a:rPr lang="fr-FR" sz="2000" b="1" u="sng" dirty="0" smtClean="0">
                <a:solidFill>
                  <a:srgbClr val="FF5050"/>
                </a:solidFill>
                <a:latin typeface="+mj-lt"/>
                <a:ea typeface="Verdana" pitchFamily="34" charset="0"/>
                <a:cs typeface="Verdana" pitchFamily="34" charset="0"/>
              </a:rPr>
              <a:t>Structure de la matière</a:t>
            </a:r>
          </a:p>
        </p:txBody>
      </p:sp>
      <p:sp>
        <p:nvSpPr>
          <p:cNvPr id="5" name="ZoneTexte 4"/>
          <p:cNvSpPr txBox="1"/>
          <p:nvPr/>
        </p:nvSpPr>
        <p:spPr>
          <a:xfrm>
            <a:off x="467544" y="1268760"/>
            <a:ext cx="8496944" cy="923330"/>
          </a:xfrm>
          <a:prstGeom prst="rect">
            <a:avLst/>
          </a:prstGeom>
          <a:noFill/>
        </p:spPr>
        <p:txBody>
          <a:bodyPr wrap="square" rtlCol="0">
            <a:spAutoFit/>
          </a:bodyPr>
          <a:lstStyle/>
          <a:p>
            <a:pPr algn="just"/>
            <a:r>
              <a:rPr lang="fr-FR" dirty="0" smtClean="0"/>
              <a:t>    Trois </a:t>
            </a:r>
            <a:r>
              <a:rPr lang="fr-FR" dirty="0"/>
              <a:t>particules élémentaires de très petites dimensions composent toute la matière de l’Univers, </a:t>
            </a:r>
            <a:r>
              <a:rPr lang="fr-FR" dirty="0" smtClean="0"/>
              <a:t>avec ces </a:t>
            </a:r>
            <a:r>
              <a:rPr lang="fr-FR" dirty="0"/>
              <a:t>trois briques fondamentales on peut « construire » tous les éléments qui existent.</a:t>
            </a:r>
          </a:p>
        </p:txBody>
      </p:sp>
      <p:sp>
        <p:nvSpPr>
          <p:cNvPr id="6" name="ZoneTexte 5"/>
          <p:cNvSpPr txBox="1"/>
          <p:nvPr/>
        </p:nvSpPr>
        <p:spPr>
          <a:xfrm>
            <a:off x="539552" y="2276872"/>
            <a:ext cx="8352928" cy="646331"/>
          </a:xfrm>
          <a:prstGeom prst="rect">
            <a:avLst/>
          </a:prstGeom>
          <a:noFill/>
        </p:spPr>
        <p:txBody>
          <a:bodyPr wrap="square" rtlCol="0">
            <a:spAutoFit/>
          </a:bodyPr>
          <a:lstStyle/>
          <a:p>
            <a:pPr algn="just"/>
            <a:r>
              <a:rPr lang="fr-FR" dirty="0"/>
              <a:t>Ces particules fondamentales ont été découvertes entre 1875 et 1910, ce sont </a:t>
            </a:r>
            <a:r>
              <a:rPr lang="fr-FR" dirty="0" smtClean="0"/>
              <a:t>:</a:t>
            </a:r>
            <a:endParaRPr lang="fr-FR" dirty="0"/>
          </a:p>
          <a:p>
            <a:pPr algn="just"/>
            <a:r>
              <a:rPr lang="fr-FR" b="1" dirty="0" smtClean="0"/>
              <a:t> Le </a:t>
            </a:r>
            <a:r>
              <a:rPr lang="fr-FR" b="1" dirty="0">
                <a:solidFill>
                  <a:srgbClr val="FF0066"/>
                </a:solidFill>
              </a:rPr>
              <a:t>Proton, </a:t>
            </a:r>
            <a:r>
              <a:rPr lang="fr-FR" b="1" dirty="0"/>
              <a:t>le </a:t>
            </a:r>
            <a:r>
              <a:rPr lang="fr-FR" b="1" dirty="0">
                <a:solidFill>
                  <a:schemeClr val="accent3">
                    <a:lumMod val="75000"/>
                  </a:schemeClr>
                </a:solidFill>
              </a:rPr>
              <a:t>Neutron </a:t>
            </a:r>
            <a:r>
              <a:rPr lang="fr-FR" b="1" dirty="0"/>
              <a:t>et l’</a:t>
            </a:r>
            <a:r>
              <a:rPr lang="fr-FR" b="1" dirty="0">
                <a:solidFill>
                  <a:schemeClr val="tx2">
                    <a:lumMod val="60000"/>
                    <a:lumOff val="40000"/>
                  </a:schemeClr>
                </a:solidFill>
              </a:rPr>
              <a:t>Electron.</a:t>
            </a:r>
            <a:endParaRPr lang="fr-FR" dirty="0">
              <a:solidFill>
                <a:schemeClr val="tx2">
                  <a:lumMod val="60000"/>
                  <a:lumOff val="40000"/>
                </a:schemeClr>
              </a:solidFill>
            </a:endParaRPr>
          </a:p>
        </p:txBody>
      </p:sp>
      <p:graphicFrame>
        <p:nvGraphicFramePr>
          <p:cNvPr id="7" name="Tableau 6"/>
          <p:cNvGraphicFramePr>
            <a:graphicFrameLocks noGrp="1"/>
          </p:cNvGraphicFramePr>
          <p:nvPr/>
        </p:nvGraphicFramePr>
        <p:xfrm>
          <a:off x="2267744" y="3284984"/>
          <a:ext cx="6696744" cy="1853184"/>
        </p:xfrm>
        <a:graphic>
          <a:graphicData uri="http://schemas.openxmlformats.org/drawingml/2006/table">
            <a:tbl>
              <a:tblPr>
                <a:tableStyleId>{775DCB02-9BB8-47FD-8907-85C794F793BA}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720080">
                <a:tc>
                  <a:txBody>
                    <a:bodyPr/>
                    <a:lstStyle/>
                    <a:p>
                      <a:pPr algn="ctr">
                        <a:lnSpc>
                          <a:spcPct val="200000"/>
                        </a:lnSpc>
                        <a:spcAft>
                          <a:spcPts val="0"/>
                        </a:spcAft>
                      </a:pPr>
                      <a:r>
                        <a:rPr lang="fr-FR" sz="1600" kern="1200" dirty="0">
                          <a:solidFill>
                            <a:schemeClr val="dk1"/>
                          </a:solidFill>
                          <a:latin typeface="+mn-lt"/>
                          <a:ea typeface="+mn-ea"/>
                          <a:cs typeface="+mn-cs"/>
                        </a:rPr>
                        <a:t>Particule</a:t>
                      </a:r>
                    </a:p>
                  </a:txBody>
                  <a:tcPr marL="68580" marR="68580" marT="0" marB="0">
                    <a:solidFill>
                      <a:srgbClr val="FF9999"/>
                    </a:solidFill>
                  </a:tcPr>
                </a:tc>
                <a:tc>
                  <a:txBody>
                    <a:bodyPr/>
                    <a:lstStyle/>
                    <a:p>
                      <a:pPr algn="ctr">
                        <a:lnSpc>
                          <a:spcPct val="200000"/>
                        </a:lnSpc>
                        <a:spcAft>
                          <a:spcPts val="0"/>
                        </a:spcAft>
                      </a:pPr>
                      <a:r>
                        <a:rPr lang="fr-FR" sz="1600" kern="1200" dirty="0">
                          <a:solidFill>
                            <a:schemeClr val="dk1"/>
                          </a:solidFill>
                          <a:latin typeface="+mn-lt"/>
                          <a:ea typeface="+mn-ea"/>
                          <a:cs typeface="+mn-cs"/>
                        </a:rPr>
                        <a:t>Symbole</a:t>
                      </a:r>
                    </a:p>
                  </a:txBody>
                  <a:tcPr marL="68580" marR="68580" marT="0" marB="0">
                    <a:solidFill>
                      <a:srgbClr val="FF9999"/>
                    </a:solidFill>
                  </a:tcPr>
                </a:tc>
                <a:tc>
                  <a:txBody>
                    <a:bodyPr/>
                    <a:lstStyle/>
                    <a:p>
                      <a:pPr algn="ctr">
                        <a:lnSpc>
                          <a:spcPct val="200000"/>
                        </a:lnSpc>
                        <a:spcAft>
                          <a:spcPts val="0"/>
                        </a:spcAft>
                      </a:pPr>
                      <a:r>
                        <a:rPr lang="fr-FR" sz="1600" kern="1200" dirty="0">
                          <a:solidFill>
                            <a:schemeClr val="dk1"/>
                          </a:solidFill>
                          <a:latin typeface="+mn-lt"/>
                          <a:ea typeface="+mn-ea"/>
                          <a:cs typeface="+mn-cs"/>
                        </a:rPr>
                        <a:t>Masse</a:t>
                      </a:r>
                    </a:p>
                  </a:txBody>
                  <a:tcPr marL="68580" marR="68580" marT="0" marB="0">
                    <a:solidFill>
                      <a:srgbClr val="FF9999"/>
                    </a:solidFill>
                  </a:tcPr>
                </a:tc>
                <a:tc>
                  <a:txBody>
                    <a:bodyPr/>
                    <a:lstStyle/>
                    <a:p>
                      <a:pPr algn="ctr">
                        <a:lnSpc>
                          <a:spcPct val="150000"/>
                        </a:lnSpc>
                        <a:spcAft>
                          <a:spcPts val="0"/>
                        </a:spcAft>
                      </a:pPr>
                      <a:r>
                        <a:rPr lang="fr-FR" sz="1600" kern="1200" dirty="0">
                          <a:solidFill>
                            <a:schemeClr val="dk1"/>
                          </a:solidFill>
                          <a:latin typeface="+mn-lt"/>
                          <a:ea typeface="+mn-ea"/>
                          <a:cs typeface="+mn-cs"/>
                        </a:rPr>
                        <a:t>Charge électrique</a:t>
                      </a:r>
                    </a:p>
                  </a:txBody>
                  <a:tcPr marL="68580" marR="68580" marT="0" marB="0">
                    <a:solidFill>
                      <a:srgbClr val="FF9999"/>
                    </a:solidFill>
                  </a:tcPr>
                </a:tc>
                <a:extLst>
                  <a:ext uri="{0D108BD9-81ED-4DB2-BD59-A6C34878D82A}">
                    <a16:rowId xmlns:a16="http://schemas.microsoft.com/office/drawing/2014/main" val="10000"/>
                  </a:ext>
                </a:extLst>
              </a:tr>
              <a:tr h="1073659">
                <a:tc>
                  <a:txBody>
                    <a:bodyPr/>
                    <a:lstStyle/>
                    <a:p>
                      <a:pPr algn="ctr">
                        <a:lnSpc>
                          <a:spcPct val="115000"/>
                        </a:lnSpc>
                        <a:spcAft>
                          <a:spcPts val="0"/>
                        </a:spcAft>
                      </a:pPr>
                      <a:endParaRPr lang="fr-FR" sz="1600" kern="1200" dirty="0">
                        <a:solidFill>
                          <a:schemeClr val="dk1"/>
                        </a:solidFill>
                        <a:latin typeface="+mn-lt"/>
                        <a:ea typeface="+mn-ea"/>
                        <a:cs typeface="+mn-cs"/>
                      </a:endParaRPr>
                    </a:p>
                    <a:p>
                      <a:pPr algn="ctr">
                        <a:lnSpc>
                          <a:spcPct val="115000"/>
                        </a:lnSpc>
                        <a:spcAft>
                          <a:spcPts val="0"/>
                        </a:spcAft>
                      </a:pPr>
                      <a:r>
                        <a:rPr lang="fr-FR" sz="1600" kern="1200" dirty="0">
                          <a:solidFill>
                            <a:schemeClr val="dk1"/>
                          </a:solidFill>
                          <a:latin typeface="+mn-lt"/>
                          <a:ea typeface="+mn-ea"/>
                          <a:cs typeface="+mn-cs"/>
                        </a:rPr>
                        <a:t>Proton                                                                                                            </a:t>
                      </a:r>
                    </a:p>
                    <a:p>
                      <a:pPr algn="ctr">
                        <a:lnSpc>
                          <a:spcPct val="115000"/>
                        </a:lnSpc>
                        <a:spcAft>
                          <a:spcPts val="0"/>
                        </a:spcAft>
                      </a:pPr>
                      <a:r>
                        <a:rPr lang="fr-FR" sz="1600" kern="1200" dirty="0">
                          <a:solidFill>
                            <a:schemeClr val="dk1"/>
                          </a:solidFill>
                          <a:latin typeface="+mn-lt"/>
                          <a:ea typeface="+mn-ea"/>
                          <a:cs typeface="+mn-cs"/>
                        </a:rPr>
                        <a:t>Neutron                                                </a:t>
                      </a:r>
                    </a:p>
                    <a:p>
                      <a:pPr algn="ctr">
                        <a:lnSpc>
                          <a:spcPct val="115000"/>
                        </a:lnSpc>
                        <a:spcAft>
                          <a:spcPts val="0"/>
                        </a:spcAft>
                      </a:pPr>
                      <a:r>
                        <a:rPr lang="fr-FR" sz="1600" kern="1200" dirty="0" smtClean="0">
                          <a:solidFill>
                            <a:schemeClr val="dk1"/>
                          </a:solidFill>
                          <a:latin typeface="+mn-lt"/>
                          <a:ea typeface="+mn-ea"/>
                          <a:cs typeface="+mn-cs"/>
                        </a:rPr>
                        <a:t>électron</a:t>
                      </a:r>
                      <a:endParaRPr lang="fr-FR" sz="1600" kern="1200" dirty="0">
                        <a:solidFill>
                          <a:schemeClr val="dk1"/>
                        </a:solidFill>
                        <a:latin typeface="+mn-lt"/>
                        <a:ea typeface="+mn-ea"/>
                        <a:cs typeface="+mn-cs"/>
                      </a:endParaRPr>
                    </a:p>
                  </a:txBody>
                  <a:tcPr marL="68580" marR="68580" marT="0" marB="0">
                    <a:solidFill>
                      <a:srgbClr val="FF9999"/>
                    </a:solidFill>
                  </a:tcPr>
                </a:tc>
                <a:tc>
                  <a:txBody>
                    <a:bodyPr/>
                    <a:lstStyle/>
                    <a:p>
                      <a:pPr algn="ctr">
                        <a:lnSpc>
                          <a:spcPct val="115000"/>
                        </a:lnSpc>
                        <a:spcAft>
                          <a:spcPts val="0"/>
                        </a:spcAft>
                      </a:pPr>
                      <a:endParaRPr lang="fr-FR" sz="1600" kern="1200" dirty="0">
                        <a:solidFill>
                          <a:schemeClr val="dk1"/>
                        </a:solidFill>
                        <a:latin typeface="+mn-lt"/>
                        <a:ea typeface="+mn-ea"/>
                        <a:cs typeface="+mn-cs"/>
                      </a:endParaRPr>
                    </a:p>
                    <a:p>
                      <a:pPr algn="ctr">
                        <a:lnSpc>
                          <a:spcPct val="115000"/>
                        </a:lnSpc>
                        <a:spcAft>
                          <a:spcPts val="0"/>
                        </a:spcAft>
                      </a:pPr>
                      <a:r>
                        <a:rPr lang="fr-FR" sz="1600" kern="1200" dirty="0" smtClean="0">
                          <a:solidFill>
                            <a:schemeClr val="dk1"/>
                          </a:solidFill>
                          <a:latin typeface="+mn-lt"/>
                          <a:ea typeface="+mn-ea"/>
                          <a:cs typeface="+mn-cs"/>
                        </a:rPr>
                        <a:t>p                                                                      </a:t>
                      </a:r>
                      <a:endParaRPr lang="fr-FR" sz="1600" kern="1200" dirty="0">
                        <a:solidFill>
                          <a:schemeClr val="dk1"/>
                        </a:solidFill>
                        <a:latin typeface="+mn-lt"/>
                        <a:ea typeface="+mn-ea"/>
                        <a:cs typeface="+mn-cs"/>
                      </a:endParaRPr>
                    </a:p>
                    <a:p>
                      <a:pPr algn="ctr">
                        <a:lnSpc>
                          <a:spcPct val="115000"/>
                        </a:lnSpc>
                        <a:spcAft>
                          <a:spcPts val="0"/>
                        </a:spcAft>
                      </a:pPr>
                      <a:r>
                        <a:rPr lang="fr-FR" sz="1600" kern="1200" dirty="0" smtClean="0">
                          <a:solidFill>
                            <a:schemeClr val="dk1"/>
                          </a:solidFill>
                          <a:latin typeface="+mn-lt"/>
                          <a:ea typeface="+mn-ea"/>
                          <a:cs typeface="+mn-cs"/>
                        </a:rPr>
                        <a:t>N</a:t>
                      </a:r>
                      <a:endParaRPr lang="fr-FR" sz="1600" kern="1200" dirty="0">
                        <a:solidFill>
                          <a:schemeClr val="dk1"/>
                        </a:solidFill>
                        <a:latin typeface="+mn-lt"/>
                        <a:ea typeface="+mn-ea"/>
                        <a:cs typeface="+mn-cs"/>
                      </a:endParaRPr>
                    </a:p>
                    <a:p>
                      <a:pPr algn="ctr">
                        <a:lnSpc>
                          <a:spcPct val="115000"/>
                        </a:lnSpc>
                        <a:spcAft>
                          <a:spcPts val="0"/>
                        </a:spcAft>
                      </a:pPr>
                      <a:r>
                        <a:rPr lang="fr-FR" sz="1600" kern="1200" dirty="0" smtClean="0">
                          <a:solidFill>
                            <a:schemeClr val="dk1"/>
                          </a:solidFill>
                          <a:latin typeface="+mn-lt"/>
                          <a:ea typeface="+mn-ea"/>
                          <a:cs typeface="+mn-cs"/>
                        </a:rPr>
                        <a:t>e</a:t>
                      </a:r>
                      <a:endParaRPr lang="fr-FR" sz="1600" kern="1200" dirty="0">
                        <a:solidFill>
                          <a:schemeClr val="dk1"/>
                        </a:solidFill>
                        <a:latin typeface="+mn-lt"/>
                        <a:ea typeface="+mn-ea"/>
                        <a:cs typeface="+mn-cs"/>
                      </a:endParaRPr>
                    </a:p>
                  </a:txBody>
                  <a:tcPr marL="68580" marR="68580" marT="0" marB="0">
                    <a:solidFill>
                      <a:srgbClr val="FF9999"/>
                    </a:solidFill>
                  </a:tcPr>
                </a:tc>
                <a:tc>
                  <a:txBody>
                    <a:bodyPr/>
                    <a:lstStyle/>
                    <a:p>
                      <a:pPr algn="ctr">
                        <a:lnSpc>
                          <a:spcPct val="115000"/>
                        </a:lnSpc>
                        <a:spcAft>
                          <a:spcPts val="0"/>
                        </a:spcAft>
                      </a:pPr>
                      <a:endParaRPr lang="fr-FR" sz="1600" kern="1200" dirty="0">
                        <a:solidFill>
                          <a:schemeClr val="dk1"/>
                        </a:solidFill>
                        <a:latin typeface="+mn-lt"/>
                        <a:ea typeface="+mn-ea"/>
                        <a:cs typeface="+mn-cs"/>
                      </a:endParaRPr>
                    </a:p>
                    <a:p>
                      <a:pPr algn="ctr">
                        <a:lnSpc>
                          <a:spcPct val="115000"/>
                        </a:lnSpc>
                        <a:spcAft>
                          <a:spcPts val="0"/>
                        </a:spcAft>
                      </a:pPr>
                      <a:r>
                        <a:rPr lang="fr-FR" sz="1600" kern="1200" dirty="0">
                          <a:solidFill>
                            <a:schemeClr val="dk1"/>
                          </a:solidFill>
                          <a:latin typeface="+mn-lt"/>
                          <a:ea typeface="+mn-ea"/>
                          <a:cs typeface="+mn-cs"/>
                        </a:rPr>
                        <a:t>1,6724.10-27kg</a:t>
                      </a:r>
                    </a:p>
                    <a:p>
                      <a:pPr algn="ctr">
                        <a:lnSpc>
                          <a:spcPct val="115000"/>
                        </a:lnSpc>
                        <a:spcAft>
                          <a:spcPts val="0"/>
                        </a:spcAft>
                      </a:pPr>
                      <a:r>
                        <a:rPr lang="fr-FR" sz="1600" kern="1200" dirty="0">
                          <a:solidFill>
                            <a:schemeClr val="dk1"/>
                          </a:solidFill>
                          <a:latin typeface="+mn-lt"/>
                          <a:ea typeface="+mn-ea"/>
                          <a:cs typeface="+mn-cs"/>
                        </a:rPr>
                        <a:t>1,6747.10-27kg</a:t>
                      </a:r>
                    </a:p>
                    <a:p>
                      <a:pPr algn="ctr">
                        <a:lnSpc>
                          <a:spcPct val="115000"/>
                        </a:lnSpc>
                        <a:spcAft>
                          <a:spcPts val="0"/>
                        </a:spcAft>
                      </a:pPr>
                      <a:r>
                        <a:rPr lang="fr-FR" sz="1600" kern="1200" dirty="0">
                          <a:solidFill>
                            <a:schemeClr val="dk1"/>
                          </a:solidFill>
                          <a:latin typeface="+mn-lt"/>
                          <a:ea typeface="+mn-ea"/>
                          <a:cs typeface="+mn-cs"/>
                        </a:rPr>
                        <a:t>9,110.10-31   kg</a:t>
                      </a:r>
                    </a:p>
                  </a:txBody>
                  <a:tcPr marL="68580" marR="68580" marT="0" marB="0">
                    <a:solidFill>
                      <a:srgbClr val="FF9999"/>
                    </a:solidFill>
                  </a:tcPr>
                </a:tc>
                <a:tc>
                  <a:txBody>
                    <a:bodyPr/>
                    <a:lstStyle/>
                    <a:p>
                      <a:pPr algn="ctr">
                        <a:lnSpc>
                          <a:spcPct val="115000"/>
                        </a:lnSpc>
                        <a:spcAft>
                          <a:spcPts val="0"/>
                        </a:spcAft>
                      </a:pPr>
                      <a:endParaRPr lang="fr-FR" sz="1600" kern="1200" dirty="0">
                        <a:solidFill>
                          <a:schemeClr val="dk1"/>
                        </a:solidFill>
                        <a:latin typeface="+mn-lt"/>
                        <a:ea typeface="+mn-ea"/>
                        <a:cs typeface="+mn-cs"/>
                      </a:endParaRPr>
                    </a:p>
                    <a:p>
                      <a:pPr algn="ctr">
                        <a:lnSpc>
                          <a:spcPct val="115000"/>
                        </a:lnSpc>
                        <a:spcAft>
                          <a:spcPts val="0"/>
                        </a:spcAft>
                      </a:pPr>
                      <a:r>
                        <a:rPr lang="fr-FR" sz="1600" kern="1200" dirty="0">
                          <a:solidFill>
                            <a:schemeClr val="dk1"/>
                          </a:solidFill>
                          <a:latin typeface="+mn-lt"/>
                          <a:ea typeface="+mn-ea"/>
                          <a:cs typeface="+mn-cs"/>
                        </a:rPr>
                        <a:t>1,60219.10-19c</a:t>
                      </a:r>
                    </a:p>
                    <a:p>
                      <a:pPr algn="ctr">
                        <a:lnSpc>
                          <a:spcPct val="115000"/>
                        </a:lnSpc>
                        <a:spcAft>
                          <a:spcPts val="0"/>
                        </a:spcAft>
                      </a:pPr>
                      <a:endParaRPr lang="fr-FR" sz="1600" kern="1200" dirty="0" smtClean="0">
                        <a:solidFill>
                          <a:schemeClr val="dk1"/>
                        </a:solidFill>
                        <a:latin typeface="+mn-lt"/>
                        <a:ea typeface="+mn-ea"/>
                        <a:cs typeface="+mn-cs"/>
                      </a:endParaRPr>
                    </a:p>
                    <a:p>
                      <a:pPr algn="ctr">
                        <a:lnSpc>
                          <a:spcPct val="115000"/>
                        </a:lnSpc>
                        <a:spcAft>
                          <a:spcPts val="0"/>
                        </a:spcAft>
                      </a:pPr>
                      <a:r>
                        <a:rPr lang="fr-FR" sz="1600" kern="1200" dirty="0" smtClean="0">
                          <a:solidFill>
                            <a:schemeClr val="dk1"/>
                          </a:solidFill>
                          <a:latin typeface="+mn-lt"/>
                          <a:ea typeface="+mn-ea"/>
                          <a:cs typeface="+mn-cs"/>
                        </a:rPr>
                        <a:t>-</a:t>
                      </a:r>
                      <a:r>
                        <a:rPr lang="fr-FR" sz="1600" kern="1200" dirty="0">
                          <a:solidFill>
                            <a:schemeClr val="dk1"/>
                          </a:solidFill>
                          <a:latin typeface="+mn-lt"/>
                          <a:ea typeface="+mn-ea"/>
                          <a:cs typeface="+mn-cs"/>
                        </a:rPr>
                        <a:t>1,60219.10-19c</a:t>
                      </a:r>
                    </a:p>
                  </a:txBody>
                  <a:tcPr marL="68580" marR="68580" marT="0" marB="0">
                    <a:solidFill>
                      <a:srgbClr val="FF9999"/>
                    </a:solidFill>
                  </a:tcPr>
                </a:tc>
                <a:extLst>
                  <a:ext uri="{0D108BD9-81ED-4DB2-BD59-A6C34878D82A}">
                    <a16:rowId xmlns:a16="http://schemas.microsoft.com/office/drawing/2014/main" val="10001"/>
                  </a:ext>
                </a:extLst>
              </a:tr>
            </a:tbl>
          </a:graphicData>
        </a:graphic>
      </p:graphicFrame>
      <p:sp>
        <p:nvSpPr>
          <p:cNvPr id="8" name="ZoneTexte 7"/>
          <p:cNvSpPr txBox="1"/>
          <p:nvPr/>
        </p:nvSpPr>
        <p:spPr>
          <a:xfrm>
            <a:off x="2339752" y="5373216"/>
            <a:ext cx="6012160" cy="923330"/>
          </a:xfrm>
          <a:prstGeom prst="rect">
            <a:avLst/>
          </a:prstGeom>
          <a:noFill/>
        </p:spPr>
        <p:txBody>
          <a:bodyPr wrap="square" rtlCol="0">
            <a:spAutoFit/>
          </a:bodyPr>
          <a:lstStyle/>
          <a:p>
            <a:pPr algn="just"/>
            <a:r>
              <a:rPr lang="fr-FR" dirty="0" smtClean="0"/>
              <a:t>  L’électron </a:t>
            </a:r>
            <a:r>
              <a:rPr lang="fr-FR" dirty="0"/>
              <a:t>est une particule beaucoup plus légère, sa masse est approximativement 2000 </a:t>
            </a:r>
          </a:p>
          <a:p>
            <a:pPr algn="just"/>
            <a:r>
              <a:rPr lang="fr-FR" dirty="0"/>
              <a:t>Fois plus faible que celle du proton ou du </a:t>
            </a:r>
            <a:r>
              <a:rPr lang="fr-FR" dirty="0" smtClean="0"/>
              <a:t>neutron.</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39752"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5" name="ZoneTexte 4"/>
          <p:cNvSpPr txBox="1"/>
          <p:nvPr/>
        </p:nvSpPr>
        <p:spPr>
          <a:xfrm>
            <a:off x="547598" y="908720"/>
            <a:ext cx="3775393" cy="461665"/>
          </a:xfrm>
          <a:prstGeom prst="rect">
            <a:avLst/>
          </a:prstGeom>
          <a:noFill/>
        </p:spPr>
        <p:txBody>
          <a:bodyPr wrap="none" rtlCol="0">
            <a:spAutoFit/>
          </a:bodyPr>
          <a:lstStyle/>
          <a:p>
            <a:pPr algn="ctr">
              <a:buFont typeface="Wingdings" pitchFamily="2" charset="2"/>
              <a:buChar char="ü"/>
            </a:pPr>
            <a:r>
              <a:rPr lang="fr-FR" sz="2400" b="1" dirty="0" smtClean="0">
                <a:solidFill>
                  <a:schemeClr val="accent1">
                    <a:lumMod val="50000"/>
                  </a:schemeClr>
                </a:solidFill>
              </a:rPr>
              <a:t>Modèle  de </a:t>
            </a:r>
            <a:r>
              <a:rPr lang="en-US" sz="2400" b="1" dirty="0" smtClean="0">
                <a:solidFill>
                  <a:schemeClr val="accent1">
                    <a:lumMod val="50000"/>
                  </a:schemeClr>
                </a:solidFill>
              </a:rPr>
              <a:t>Rutherford</a:t>
            </a:r>
            <a:endParaRPr lang="fr-FR" sz="2400" b="1" dirty="0">
              <a:solidFill>
                <a:schemeClr val="accent1">
                  <a:lumMod val="50000"/>
                </a:schemeClr>
              </a:solidFill>
            </a:endParaRPr>
          </a:p>
        </p:txBody>
      </p:sp>
      <p:sp>
        <p:nvSpPr>
          <p:cNvPr id="6" name="ZoneTexte 5"/>
          <p:cNvSpPr txBox="1"/>
          <p:nvPr/>
        </p:nvSpPr>
        <p:spPr>
          <a:xfrm>
            <a:off x="539552" y="1556792"/>
            <a:ext cx="8424936" cy="2031325"/>
          </a:xfrm>
          <a:prstGeom prst="rect">
            <a:avLst/>
          </a:prstGeom>
          <a:noFill/>
        </p:spPr>
        <p:txBody>
          <a:bodyPr wrap="square" rtlCol="0">
            <a:spAutoFit/>
          </a:bodyPr>
          <a:lstStyle/>
          <a:p>
            <a:pPr algn="just"/>
            <a:r>
              <a:rPr lang="fr-FR" dirty="0"/>
              <a:t>En 1909</a:t>
            </a:r>
            <a:r>
              <a:rPr lang="fr-FR" dirty="0" smtClean="0"/>
              <a:t>,</a:t>
            </a:r>
            <a:r>
              <a:rPr lang="fr-FR" dirty="0"/>
              <a:t> </a:t>
            </a:r>
            <a:r>
              <a:rPr lang="fr-FR" dirty="0" smtClean="0"/>
              <a:t>Le </a:t>
            </a:r>
            <a:r>
              <a:rPr lang="fr-FR" dirty="0"/>
              <a:t>physicien Britannique Ernest Rutherford (1871-1937) </a:t>
            </a:r>
            <a:r>
              <a:rPr lang="fr-FR" dirty="0" smtClean="0"/>
              <a:t> a réalisé </a:t>
            </a:r>
            <a:r>
              <a:rPr lang="fr-FR" dirty="0"/>
              <a:t>une </a:t>
            </a:r>
            <a:r>
              <a:rPr lang="fr-FR" dirty="0" smtClean="0"/>
              <a:t> série d’ expérience . Bombardant  </a:t>
            </a:r>
            <a:r>
              <a:rPr lang="fr-FR" dirty="0"/>
              <a:t>une feuille d'or très fine de particules alpha émises par un corps radioactif. </a:t>
            </a:r>
            <a:r>
              <a:rPr lang="fr-FR" dirty="0" smtClean="0"/>
              <a:t>Les </a:t>
            </a:r>
            <a:r>
              <a:rPr lang="fr-FR" dirty="0"/>
              <a:t>particules alpha sont des atomes d'hélium ayant perdu 2 électrons. </a:t>
            </a:r>
            <a:r>
              <a:rPr lang="fr-FR" dirty="0" smtClean="0"/>
              <a:t>Elles </a:t>
            </a:r>
            <a:r>
              <a:rPr lang="fr-FR" dirty="0"/>
              <a:t>sont beaucoup plus petites que les atomes d'or. </a:t>
            </a:r>
            <a:r>
              <a:rPr lang="fr-FR" dirty="0" smtClean="0"/>
              <a:t>Rutherford </a:t>
            </a:r>
            <a:r>
              <a:rPr lang="fr-FR" dirty="0"/>
              <a:t>considère que la feuille d'or est constituée d'environ 1 000 couches parallèles d'atomes</a:t>
            </a:r>
            <a:r>
              <a:rPr lang="fr-FR" dirty="0" smtClean="0"/>
              <a:t>.</a:t>
            </a:r>
            <a:br>
              <a:rPr lang="fr-FR" dirty="0" smtClean="0"/>
            </a:br>
            <a:endParaRPr lang="fr-FR" dirty="0"/>
          </a:p>
        </p:txBody>
      </p:sp>
      <p:pic>
        <p:nvPicPr>
          <p:cNvPr id="8" name="Picture 4" descr="http://www.laradioactivite.com/fr/site/images/ExpRutherford.jpg"/>
          <p:cNvPicPr>
            <a:picLocks noChangeAspect="1" noChangeArrowheads="1"/>
          </p:cNvPicPr>
          <p:nvPr/>
        </p:nvPicPr>
        <p:blipFill>
          <a:blip r:embed="rId2" cstate="print"/>
          <a:srcRect/>
          <a:stretch>
            <a:fillRect/>
          </a:stretch>
        </p:blipFill>
        <p:spPr bwMode="auto">
          <a:xfrm>
            <a:off x="179512" y="3717032"/>
            <a:ext cx="3886200" cy="2743201"/>
          </a:xfrm>
          <a:prstGeom prst="rect">
            <a:avLst/>
          </a:prstGeom>
          <a:noFill/>
          <a:ln w="19050">
            <a:solidFill>
              <a:schemeClr val="tx1"/>
            </a:solidFill>
          </a:ln>
        </p:spPr>
      </p:pic>
      <p:pic>
        <p:nvPicPr>
          <p:cNvPr id="9" name="Picture 10"/>
          <p:cNvPicPr>
            <a:picLocks noChangeAspect="1" noChangeArrowheads="1"/>
          </p:cNvPicPr>
          <p:nvPr/>
        </p:nvPicPr>
        <p:blipFill>
          <a:blip r:embed="rId3" cstate="print"/>
          <a:srcRect/>
          <a:stretch>
            <a:fillRect/>
          </a:stretch>
        </p:blipFill>
        <p:spPr bwMode="auto">
          <a:xfrm>
            <a:off x="4860032" y="3501008"/>
            <a:ext cx="3707904" cy="2828925"/>
          </a:xfrm>
          <a:prstGeom prst="rect">
            <a:avLst/>
          </a:prstGeom>
          <a:no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39752"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4" name="ZoneTexte 3"/>
          <p:cNvSpPr txBox="1"/>
          <p:nvPr/>
        </p:nvSpPr>
        <p:spPr>
          <a:xfrm>
            <a:off x="-1044624" y="1052736"/>
            <a:ext cx="7272808" cy="461665"/>
          </a:xfrm>
          <a:prstGeom prst="rect">
            <a:avLst/>
          </a:prstGeom>
          <a:noFill/>
        </p:spPr>
        <p:txBody>
          <a:bodyPr wrap="square" rtlCol="0">
            <a:spAutoFit/>
          </a:bodyPr>
          <a:lstStyle/>
          <a:p>
            <a:pPr algn="ctr">
              <a:buFont typeface="Wingdings" pitchFamily="2" charset="2"/>
              <a:buChar char="ü"/>
            </a:pPr>
            <a:r>
              <a:rPr lang="fr-FR" sz="2000" b="1" dirty="0" smtClean="0">
                <a:solidFill>
                  <a:schemeClr val="accent1">
                    <a:lumMod val="50000"/>
                  </a:schemeClr>
                </a:solidFill>
              </a:rPr>
              <a:t>   </a:t>
            </a:r>
            <a:r>
              <a:rPr lang="fr-FR" sz="2400" b="1" dirty="0" smtClean="0">
                <a:solidFill>
                  <a:schemeClr val="accent1">
                    <a:lumMod val="50000"/>
                  </a:schemeClr>
                </a:solidFill>
              </a:rPr>
              <a:t>Modèle </a:t>
            </a:r>
            <a:r>
              <a:rPr lang="fr-FR" sz="2400" b="1" dirty="0">
                <a:solidFill>
                  <a:schemeClr val="accent1">
                    <a:lumMod val="50000"/>
                  </a:schemeClr>
                </a:solidFill>
              </a:rPr>
              <a:t>de </a:t>
            </a:r>
            <a:r>
              <a:rPr lang="en-US" sz="2400" b="1" dirty="0" smtClean="0">
                <a:solidFill>
                  <a:schemeClr val="accent1">
                    <a:lumMod val="50000"/>
                  </a:schemeClr>
                </a:solidFill>
              </a:rPr>
              <a:t>Rutherford (suite)</a:t>
            </a:r>
            <a:endParaRPr lang="fr-FR" sz="2400" b="1" dirty="0">
              <a:solidFill>
                <a:schemeClr val="accent1">
                  <a:lumMod val="50000"/>
                </a:schemeClr>
              </a:solidFill>
            </a:endParaRPr>
          </a:p>
        </p:txBody>
      </p:sp>
      <p:sp>
        <p:nvSpPr>
          <p:cNvPr id="7" name="Rectangle 6"/>
          <p:cNvSpPr/>
          <p:nvPr/>
        </p:nvSpPr>
        <p:spPr>
          <a:xfrm>
            <a:off x="827584" y="1700808"/>
            <a:ext cx="6984776" cy="1754326"/>
          </a:xfrm>
          <a:prstGeom prst="rect">
            <a:avLst/>
          </a:prstGeom>
        </p:spPr>
        <p:txBody>
          <a:bodyPr wrap="square">
            <a:spAutoFit/>
          </a:bodyPr>
          <a:lstStyle/>
          <a:p>
            <a:r>
              <a:rPr lang="fr-FR" dirty="0" smtClean="0">
                <a:latin typeface="Times New Roman" pitchFamily="18" charset="0"/>
                <a:cs typeface="Times New Roman" pitchFamily="18" charset="0"/>
              </a:rPr>
              <a:t>Rutherford suggéra que les électrons étaient en orbite autour du noyau, de façon fort semblable aux satellites qui sont en orbite autour de la terre ou de la terre qui tourne autour du soleil. La force d’attraction entre les électrons et le noyau fournissait la force nécessaire pour maintenir les électrons en orbite. Rutherford a donc proposé un modèle planétaire de l’atome</a:t>
            </a:r>
            <a:r>
              <a:rPr lang="fr-FR" dirty="0" smtClean="0"/>
              <a:t>.</a:t>
            </a:r>
            <a:endParaRPr lang="fr-FR" dirty="0"/>
          </a:p>
        </p:txBody>
      </p:sp>
      <p:pic>
        <p:nvPicPr>
          <p:cNvPr id="8" name="Picture 4" descr="http://upload.wikimedia.org/wikipedia/commons/thumb/9/92/Rutherford_atom.svg/250px-Rutherford_atom.svg.png"/>
          <p:cNvPicPr>
            <a:picLocks noChangeAspect="1" noChangeArrowheads="1"/>
          </p:cNvPicPr>
          <p:nvPr/>
        </p:nvPicPr>
        <p:blipFill>
          <a:blip r:embed="rId2" cstate="print"/>
          <a:srcRect/>
          <a:stretch>
            <a:fillRect/>
          </a:stretch>
        </p:blipFill>
        <p:spPr bwMode="auto">
          <a:xfrm>
            <a:off x="4211960" y="3717032"/>
            <a:ext cx="2381250" cy="2381250"/>
          </a:xfrm>
          <a:prstGeom prst="rect">
            <a:avLst/>
          </a:prstGeom>
          <a:noFill/>
          <a:ln w="19050">
            <a:solidFill>
              <a:schemeClr val="tx1"/>
            </a:solidFill>
          </a:ln>
        </p:spPr>
      </p:pic>
      <p:sp>
        <p:nvSpPr>
          <p:cNvPr id="10" name="Rectangle 9"/>
          <p:cNvSpPr/>
          <p:nvPr/>
        </p:nvSpPr>
        <p:spPr>
          <a:xfrm>
            <a:off x="1187624" y="3645024"/>
            <a:ext cx="2286000" cy="707886"/>
          </a:xfrm>
          <a:prstGeom prst="rect">
            <a:avLst/>
          </a:prstGeom>
          <a:solidFill>
            <a:srgbClr val="84C0C6"/>
          </a:solidFill>
          <a:ln w="12700">
            <a:solidFill>
              <a:schemeClr val="tx1"/>
            </a:solidFill>
          </a:ln>
        </p:spPr>
        <p:txBody>
          <a:bodyPr>
            <a:spAutoFit/>
          </a:bodyPr>
          <a:lstStyle/>
          <a:p>
            <a:r>
              <a:rPr lang="fr-FR" sz="2000" dirty="0">
                <a:solidFill>
                  <a:prstClr val="black"/>
                </a:solidFill>
                <a:latin typeface="Times New Roman" pitchFamily="18" charset="0"/>
                <a:cs typeface="Times New Roman" pitchFamily="18" charset="0"/>
              </a:rPr>
              <a:t>noyau ( chargé positivement </a:t>
            </a:r>
            <a:endParaRPr lang="fr-FR" dirty="0"/>
          </a:p>
        </p:txBody>
      </p:sp>
      <p:cxnSp>
        <p:nvCxnSpPr>
          <p:cNvPr id="11" name="Connecteur droit avec flèche 10"/>
          <p:cNvCxnSpPr>
            <a:stCxn id="10" idx="3"/>
          </p:cNvCxnSpPr>
          <p:nvPr/>
        </p:nvCxnSpPr>
        <p:spPr>
          <a:xfrm>
            <a:off x="3473624" y="3998967"/>
            <a:ext cx="1898104" cy="802377"/>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740352" y="4869160"/>
            <a:ext cx="1107996" cy="400110"/>
          </a:xfrm>
          <a:prstGeom prst="rect">
            <a:avLst/>
          </a:prstGeom>
          <a:solidFill>
            <a:schemeClr val="accent3">
              <a:lumMod val="75000"/>
            </a:schemeClr>
          </a:solidFill>
          <a:ln w="19050">
            <a:solidFill>
              <a:schemeClr val="tx1"/>
            </a:solidFill>
          </a:ln>
        </p:spPr>
        <p:txBody>
          <a:bodyPr wrap="none">
            <a:spAutoFit/>
          </a:bodyPr>
          <a:lstStyle/>
          <a:p>
            <a:r>
              <a:rPr lang="fr-FR" sz="2000" dirty="0">
                <a:solidFill>
                  <a:prstClr val="black"/>
                </a:solidFill>
                <a:latin typeface="Times New Roman" pitchFamily="18" charset="0"/>
                <a:cs typeface="Times New Roman" pitchFamily="18" charset="0"/>
              </a:rPr>
              <a:t>électrons</a:t>
            </a:r>
            <a:endParaRPr lang="fr-FR" dirty="0"/>
          </a:p>
        </p:txBody>
      </p:sp>
      <p:cxnSp>
        <p:nvCxnSpPr>
          <p:cNvPr id="14" name="Connecteur droit avec flèche 13"/>
          <p:cNvCxnSpPr/>
          <p:nvPr/>
        </p:nvCxnSpPr>
        <p:spPr>
          <a:xfrm flipH="1">
            <a:off x="6300192" y="5085184"/>
            <a:ext cx="1368152" cy="360041"/>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67544" y="1268760"/>
            <a:ext cx="5256584" cy="2633464"/>
          </a:xfrm>
          <a:prstGeom prst="rect">
            <a:avLst/>
          </a:prstGeom>
        </p:spPr>
        <p:txBody>
          <a:bodyPr>
            <a:normAutofit/>
          </a:bodyPr>
          <a:lstStyle/>
          <a:p>
            <a:pPr marL="342900" marR="0" lvl="0" indent="-342900" algn="just" defTabSz="914400" rtl="0" eaLnBrk="1" fontAlgn="base" latinLnBrk="0" hangingPunct="1">
              <a:spcBef>
                <a:spcPct val="0"/>
              </a:spcBef>
              <a:spcAft>
                <a:spcPct val="0"/>
              </a:spcAft>
              <a:buClrTx/>
              <a:buSzTx/>
              <a:buFontTx/>
              <a:buChar char="•"/>
              <a:tabLst/>
              <a:defRPr/>
            </a:pPr>
            <a:r>
              <a:rPr kumimoji="0" lang="fr-CA" sz="1800" i="0" u="none" strike="noStrike" kern="0" cap="none" spc="0" normalizeH="0" baseline="0" noProof="0" dirty="0" smtClean="0">
                <a:ln>
                  <a:noFill/>
                </a:ln>
                <a:solidFill>
                  <a:schemeClr val="tx1"/>
                </a:solidFill>
                <a:effectLst/>
                <a:uLnTx/>
                <a:uFillTx/>
                <a:latin typeface="+mn-lt"/>
                <a:ea typeface="+mn-ea"/>
                <a:cs typeface="+mn-cs"/>
              </a:rPr>
              <a:t>D’après la physique classique, un « modèle planétaire » dans lequel les électrons sont en orbites autour du noyau est mécaniquement stable mais selon la théorie de Maxwell, un électron en accélération (même centripète) émet un rayonnement. À cause de la perte d’énergie correspondante, l’électron devrait tomber sur le noyau en 10</a:t>
            </a:r>
            <a:r>
              <a:rPr kumimoji="0" lang="fr-CA" sz="1800" i="0" u="none" strike="noStrike" kern="0" cap="none" spc="0" normalizeH="0" baseline="30000" noProof="0" dirty="0" smtClean="0">
                <a:ln>
                  <a:noFill/>
                </a:ln>
                <a:solidFill>
                  <a:schemeClr val="tx1"/>
                </a:solidFill>
                <a:effectLst/>
                <a:uLnTx/>
                <a:uFillTx/>
                <a:latin typeface="+mn-lt"/>
                <a:ea typeface="+mn-ea"/>
                <a:cs typeface="+mn-cs"/>
              </a:rPr>
              <a:t>-8</a:t>
            </a:r>
            <a:r>
              <a:rPr kumimoji="0" lang="fr-CA" sz="1800" i="0" u="none" strike="noStrike" kern="0" cap="none" spc="0" normalizeH="0" baseline="0" noProof="0" dirty="0" smtClean="0">
                <a:ln>
                  <a:noFill/>
                </a:ln>
                <a:solidFill>
                  <a:schemeClr val="tx1"/>
                </a:solidFill>
                <a:effectLst/>
                <a:uLnTx/>
                <a:uFillTx/>
                <a:latin typeface="+mn-lt"/>
                <a:ea typeface="+mn-ea"/>
                <a:cs typeface="+mn-cs"/>
              </a:rPr>
              <a:t> s, suivant une spirale.</a:t>
            </a:r>
          </a:p>
        </p:txBody>
      </p:sp>
      <p:sp>
        <p:nvSpPr>
          <p:cNvPr id="3" name="Rectangle 2"/>
          <p:cNvSpPr txBox="1">
            <a:spLocks noChangeArrowheads="1"/>
          </p:cNvSpPr>
          <p:nvPr/>
        </p:nvSpPr>
        <p:spPr>
          <a:xfrm>
            <a:off x="-1692696" y="764704"/>
            <a:ext cx="7772400" cy="648072"/>
          </a:xfrm>
          <a:prstGeom prst="rect">
            <a:avLst/>
          </a:prstGeom>
        </p:spPr>
        <p:txBody>
          <a:bodyPr>
            <a:normAutofit/>
          </a:bodyPr>
          <a:lstStyle/>
          <a:p>
            <a:pPr marL="1882775" lvl="4" algn="just">
              <a:buFont typeface="Wingdings" pitchFamily="2" charset="2"/>
              <a:buChar char="ü"/>
            </a:pPr>
            <a:r>
              <a:rPr lang="fr-CA" sz="2400" b="1" dirty="0">
                <a:solidFill>
                  <a:schemeClr val="accent1">
                    <a:lumMod val="50000"/>
                  </a:schemeClr>
                </a:solidFill>
              </a:rPr>
              <a:t>L’échec du modèle de Rutherford</a:t>
            </a:r>
          </a:p>
        </p:txBody>
      </p:sp>
      <p:sp>
        <p:nvSpPr>
          <p:cNvPr id="4" name="Text Box 2"/>
          <p:cNvSpPr txBox="1">
            <a:spLocks noChangeArrowheads="1"/>
          </p:cNvSpPr>
          <p:nvPr/>
        </p:nvSpPr>
        <p:spPr bwMode="auto">
          <a:xfrm>
            <a:off x="2339752"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pic>
        <p:nvPicPr>
          <p:cNvPr id="5" name="Picture 3"/>
          <p:cNvPicPr>
            <a:picLocks noChangeAspect="1" noChangeArrowheads="1"/>
          </p:cNvPicPr>
          <p:nvPr/>
        </p:nvPicPr>
        <p:blipFill>
          <a:blip r:embed="rId2" cstate="print"/>
          <a:srcRect/>
          <a:stretch>
            <a:fillRect/>
          </a:stretch>
        </p:blipFill>
        <p:spPr>
          <a:xfrm>
            <a:off x="6012161" y="836713"/>
            <a:ext cx="3131840" cy="3024336"/>
          </a:xfrm>
          <a:prstGeom prst="rect">
            <a:avLst/>
          </a:prstGeom>
        </p:spPr>
      </p:pic>
      <p:sp>
        <p:nvSpPr>
          <p:cNvPr id="8" name="Rectangle 7"/>
          <p:cNvSpPr/>
          <p:nvPr/>
        </p:nvSpPr>
        <p:spPr>
          <a:xfrm>
            <a:off x="2915816" y="4509120"/>
            <a:ext cx="5256584" cy="1569660"/>
          </a:xfrm>
          <a:prstGeom prst="rect">
            <a:avLst/>
          </a:prstGeom>
          <a:ln w="12700">
            <a:solidFill>
              <a:schemeClr val="tx1"/>
            </a:solidFill>
          </a:ln>
        </p:spPr>
        <p:txBody>
          <a:bodyPr wrap="square">
            <a:spAutoFit/>
          </a:bodyPr>
          <a:lstStyle/>
          <a:p>
            <a:r>
              <a:rPr lang="fr-FR" b="1" dirty="0">
                <a:solidFill>
                  <a:srgbClr val="C00000"/>
                </a:solidFill>
              </a:rPr>
              <a:t>CONCLUSION </a:t>
            </a:r>
            <a:r>
              <a:rPr lang="fr-FR" b="1" dirty="0" smtClean="0"/>
              <a:t>:</a:t>
            </a:r>
          </a:p>
          <a:p>
            <a:r>
              <a:rPr lang="fr-FR" b="1" dirty="0" smtClean="0"/>
              <a:t>L’atome </a:t>
            </a:r>
            <a:r>
              <a:rPr lang="fr-FR" b="1" dirty="0"/>
              <a:t>de Rutherford n’est pas viable, puisque l’électron </a:t>
            </a:r>
            <a:r>
              <a:rPr lang="fr-FR" b="1" dirty="0" smtClean="0"/>
              <a:t>doit  </a:t>
            </a:r>
            <a:r>
              <a:rPr lang="fr-FR" sz="2000" dirty="0" smtClean="0">
                <a:latin typeface="Times New Roman" pitchFamily="18" charset="0"/>
                <a:cs typeface="Times New Roman" pitchFamily="18" charset="0"/>
              </a:rPr>
              <a:t>rayonner </a:t>
            </a:r>
            <a:r>
              <a:rPr lang="fr-FR" sz="2000" dirty="0">
                <a:latin typeface="Times New Roman" pitchFamily="18" charset="0"/>
                <a:cs typeface="Times New Roman" pitchFamily="18" charset="0"/>
              </a:rPr>
              <a:t>de l’énergie ( donc en perdre ) </a:t>
            </a:r>
            <a:r>
              <a:rPr lang="fr-FR" sz="2000" dirty="0" smtClean="0">
                <a:latin typeface="Times New Roman" pitchFamily="18" charset="0"/>
                <a:cs typeface="Times New Roman" pitchFamily="18" charset="0"/>
              </a:rPr>
              <a:t>durant </a:t>
            </a:r>
            <a:r>
              <a:rPr lang="fr-FR" sz="2000" dirty="0">
                <a:latin typeface="Times New Roman" pitchFamily="18" charset="0"/>
                <a:cs typeface="Times New Roman" pitchFamily="18" charset="0"/>
              </a:rPr>
              <a:t>son </a:t>
            </a:r>
            <a:r>
              <a:rPr lang="fr-FR" sz="2000" dirty="0" err="1" smtClean="0">
                <a:latin typeface="Times New Roman" pitchFamily="18" charset="0"/>
                <a:cs typeface="Times New Roman" pitchFamily="18" charset="0"/>
              </a:rPr>
              <a:t>mouvement,il</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finirait par s’écraser sur le </a:t>
            </a:r>
            <a:r>
              <a:rPr lang="fr-FR" sz="2000" dirty="0" smtClean="0">
                <a:latin typeface="Times New Roman" pitchFamily="18" charset="0"/>
                <a:cs typeface="Times New Roman" pitchFamily="18" charset="0"/>
              </a:rPr>
              <a:t>noyau</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648" y="476672"/>
            <a:ext cx="4634602" cy="461665"/>
          </a:xfrm>
          <a:prstGeom prst="rect">
            <a:avLst/>
          </a:prstGeom>
        </p:spPr>
        <p:txBody>
          <a:bodyPr wrap="none">
            <a:spAutoFit/>
          </a:bodyPr>
          <a:lstStyle/>
          <a:p>
            <a:pPr marL="1882775" lvl="4" algn="just">
              <a:buFont typeface="Wingdings" pitchFamily="2" charset="2"/>
              <a:buChar char="ü"/>
            </a:pPr>
            <a:r>
              <a:rPr lang="fr-FR" sz="2400" b="1" dirty="0">
                <a:solidFill>
                  <a:schemeClr val="accent1">
                    <a:lumMod val="50000"/>
                  </a:schemeClr>
                </a:solidFill>
              </a:rPr>
              <a:t>Modèle de Bohr</a:t>
            </a:r>
          </a:p>
        </p:txBody>
      </p:sp>
      <p:sp>
        <p:nvSpPr>
          <p:cNvPr id="3" name="Text Box 2"/>
          <p:cNvSpPr txBox="1">
            <a:spLocks noChangeArrowheads="1"/>
          </p:cNvSpPr>
          <p:nvPr/>
        </p:nvSpPr>
        <p:spPr bwMode="auto">
          <a:xfrm>
            <a:off x="2483768"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4" name="Rectangle 3"/>
          <p:cNvSpPr/>
          <p:nvPr/>
        </p:nvSpPr>
        <p:spPr>
          <a:xfrm>
            <a:off x="1043608" y="908720"/>
            <a:ext cx="7488832" cy="5355312"/>
          </a:xfrm>
          <a:prstGeom prst="rect">
            <a:avLst/>
          </a:prstGeom>
        </p:spPr>
        <p:txBody>
          <a:bodyPr wrap="square">
            <a:spAutoFit/>
          </a:bodyPr>
          <a:lstStyle/>
          <a:p>
            <a:pPr algn="just"/>
            <a:r>
              <a:rPr lang="fr-FR" dirty="0" smtClean="0"/>
              <a:t>il repose sur les hypothèses suivantes :</a:t>
            </a:r>
          </a:p>
          <a:p>
            <a:r>
              <a:rPr lang="fr-FR" dirty="0" smtClean="0"/>
              <a:t>   - on considère le</a:t>
            </a:r>
            <a:r>
              <a:rPr lang="fr-FR" b="1" dirty="0" smtClean="0"/>
              <a:t> </a:t>
            </a:r>
            <a:r>
              <a:rPr lang="fr-FR" b="1" dirty="0" smtClean="0">
                <a:solidFill>
                  <a:srgbClr val="AF47AA"/>
                </a:solidFill>
              </a:rPr>
              <a:t>noyau fixe</a:t>
            </a:r>
            <a:r>
              <a:rPr lang="fr-FR" dirty="0" smtClean="0">
                <a:solidFill>
                  <a:srgbClr val="AF47AA"/>
                </a:solidFill>
              </a:rPr>
              <a:t> </a:t>
            </a:r>
            <a:r>
              <a:rPr lang="fr-FR" dirty="0" smtClean="0"/>
              <a:t>car sa masse est 1850 fois celle             de l'électron.</a:t>
            </a:r>
          </a:p>
          <a:p>
            <a:pPr algn="just"/>
            <a:r>
              <a:rPr lang="fr-FR" dirty="0" smtClean="0"/>
              <a:t>   - l'électron se déplace à la vitesse v autour du noyau fixe en décrivant des trajectoires circulaires de rayon r, centrées sur le noyau, et appelées </a:t>
            </a:r>
            <a:r>
              <a:rPr lang="fr-FR" b="1" dirty="0" smtClean="0">
                <a:solidFill>
                  <a:srgbClr val="AF47AA"/>
                </a:solidFill>
              </a:rPr>
              <a:t>orbites</a:t>
            </a:r>
            <a:r>
              <a:rPr lang="fr-FR" dirty="0" smtClean="0">
                <a:solidFill>
                  <a:srgbClr val="AF47AA"/>
                </a:solidFill>
              </a:rPr>
              <a:t>.</a:t>
            </a:r>
          </a:p>
          <a:p>
            <a:pPr algn="just"/>
            <a:r>
              <a:rPr lang="fr-FR" dirty="0"/>
              <a:t> </a:t>
            </a:r>
            <a:r>
              <a:rPr lang="fr-FR" dirty="0" smtClean="0"/>
              <a:t> - les orbites permises sont celles dont le module du moment angulaire orbital (moment cinétique) est un multiple de h/2</a:t>
            </a:r>
            <a:r>
              <a:rPr lang="fr-FR" dirty="0" smtClean="0">
                <a:latin typeface="Symbol" charset="2"/>
              </a:rPr>
              <a:t>p</a:t>
            </a:r>
            <a:r>
              <a:rPr lang="fr-FR" dirty="0" smtClean="0"/>
              <a:t>. Ceci se traduit par la relation :</a:t>
            </a:r>
          </a:p>
          <a:p>
            <a:pPr algn="just"/>
            <a:endParaRPr lang="fr-FR" dirty="0"/>
          </a:p>
          <a:p>
            <a:pPr algn="just"/>
            <a:r>
              <a:rPr lang="fr-FR" dirty="0" smtClean="0"/>
              <a:t> Avec: </a:t>
            </a:r>
          </a:p>
          <a:p>
            <a:pPr algn="just"/>
            <a:r>
              <a:rPr lang="fr-FR" dirty="0" smtClean="0"/>
              <a:t>                   n = 1, 2, 3...,</a:t>
            </a:r>
          </a:p>
          <a:p>
            <a:pPr algn="just"/>
            <a:r>
              <a:rPr lang="fr-FR" dirty="0" smtClean="0"/>
              <a:t>                   m = masse de l'électron,</a:t>
            </a:r>
          </a:p>
          <a:p>
            <a:pPr algn="just"/>
            <a:r>
              <a:rPr lang="fr-FR" dirty="0" smtClean="0"/>
              <a:t>                   v = vitesse de l'électron,</a:t>
            </a:r>
          </a:p>
          <a:p>
            <a:pPr algn="just"/>
            <a:r>
              <a:rPr lang="fr-FR" dirty="0" smtClean="0"/>
              <a:t>                   r = rayon de l’orbite,</a:t>
            </a:r>
          </a:p>
          <a:p>
            <a:pPr algn="just"/>
            <a:r>
              <a:rPr lang="fr-FR" dirty="0" smtClean="0"/>
              <a:t>                   h = constante de Planck = 6,626.10</a:t>
            </a:r>
            <a:r>
              <a:rPr lang="fr-FR" baseline="30000" dirty="0" smtClean="0"/>
              <a:t>-34</a:t>
            </a:r>
            <a:r>
              <a:rPr lang="fr-FR" dirty="0" smtClean="0"/>
              <a:t> </a:t>
            </a:r>
            <a:r>
              <a:rPr lang="fr-FR" dirty="0" err="1" smtClean="0"/>
              <a:t>J.s</a:t>
            </a:r>
            <a:endParaRPr lang="fr-FR" dirty="0" smtClean="0"/>
          </a:p>
          <a:p>
            <a:pPr algn="just">
              <a:buFontTx/>
              <a:buChar char="-"/>
            </a:pPr>
            <a:r>
              <a:rPr lang="fr-FR" dirty="0" smtClean="0"/>
              <a:t>sur une orbite donnée, l'énergie de l'électron ne varie pas </a:t>
            </a:r>
          </a:p>
          <a:p>
            <a:pPr algn="just"/>
            <a:r>
              <a:rPr lang="fr-FR" dirty="0"/>
              <a:t> </a:t>
            </a:r>
            <a:r>
              <a:rPr lang="fr-FR" dirty="0" smtClean="0"/>
              <a:t>   (état stationnaire). L’électron ne peut donc gagner ou perdre de l'énergie qu’en passant d'une orbite permise à une autre orbite permise.</a:t>
            </a:r>
            <a:endParaRPr lang="fr-FR" dirty="0"/>
          </a:p>
        </p:txBody>
      </p:sp>
      <p:sp>
        <p:nvSpPr>
          <p:cNvPr id="5" name="Rectangle 4"/>
          <p:cNvSpPr/>
          <p:nvPr/>
        </p:nvSpPr>
        <p:spPr>
          <a:xfrm>
            <a:off x="4283968" y="3429000"/>
            <a:ext cx="2448272" cy="432048"/>
          </a:xfrm>
          <a:prstGeom prst="rect">
            <a:avLst/>
          </a:prstGeom>
          <a:solidFill>
            <a:srgbClr val="84C0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716016" y="3501008"/>
            <a:ext cx="1728192" cy="369332"/>
          </a:xfrm>
          <a:prstGeom prst="rect">
            <a:avLst/>
          </a:prstGeom>
          <a:solidFill>
            <a:srgbClr val="84C0C6"/>
          </a:solidFill>
        </p:spPr>
        <p:txBody>
          <a:bodyPr wrap="square" rtlCol="0">
            <a:spAutoFit/>
          </a:bodyPr>
          <a:lstStyle/>
          <a:p>
            <a:r>
              <a:rPr lang="fr-FR" dirty="0" smtClean="0"/>
              <a:t> </a:t>
            </a:r>
            <a:r>
              <a:rPr lang="fr-FR" dirty="0" err="1" smtClean="0"/>
              <a:t>mvr</a:t>
            </a:r>
            <a:r>
              <a:rPr lang="fr-FR" dirty="0" smtClean="0"/>
              <a:t> =n*h/2</a:t>
            </a:r>
            <a:r>
              <a:rPr lang="fr-FR" dirty="0" smtClean="0">
                <a:latin typeface="Symbol" charset="2"/>
              </a:rPr>
              <a:t>p</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4704"/>
            <a:ext cx="7200800" cy="461665"/>
          </a:xfrm>
          <a:prstGeom prst="rect">
            <a:avLst/>
          </a:prstGeom>
          <a:noFill/>
          <a:ln w="9525">
            <a:noFill/>
            <a:miter lim="800000"/>
            <a:headEnd/>
            <a:tailEnd/>
          </a:ln>
          <a:effectLst/>
        </p:spPr>
        <p:txBody>
          <a:bodyPr wrap="square">
            <a:spAutoFit/>
          </a:bodyPr>
          <a:lstStyle/>
          <a:p>
            <a:pPr lvl="1" algn="just">
              <a:buFont typeface="Wingdings" pitchFamily="2" charset="2"/>
              <a:buChar char="ü"/>
              <a:defRPr/>
            </a:pPr>
            <a:r>
              <a:rPr lang="fr-FR" sz="2400" b="1" dirty="0">
                <a:solidFill>
                  <a:schemeClr val="accent1">
                    <a:lumMod val="50000"/>
                  </a:schemeClr>
                </a:solidFill>
              </a:rPr>
              <a:t>Le</a:t>
            </a:r>
            <a:r>
              <a:rPr lang="fr-FR" sz="2400" b="1" dirty="0">
                <a:solidFill>
                  <a:srgbClr val="6C186E"/>
                </a:solidFill>
                <a:effectLst>
                  <a:outerShdw blurRad="38100" dist="38100" dir="2700000" algn="tl">
                    <a:srgbClr val="FFFFFF"/>
                  </a:outerShdw>
                </a:effectLst>
              </a:rPr>
              <a:t> </a:t>
            </a:r>
            <a:r>
              <a:rPr lang="fr-FR" sz="2400" b="1" dirty="0">
                <a:solidFill>
                  <a:schemeClr val="accent1">
                    <a:lumMod val="50000"/>
                  </a:schemeClr>
                </a:solidFill>
              </a:rPr>
              <a:t>modèle de Bohr de l'atome d'hydrogène</a:t>
            </a:r>
          </a:p>
        </p:txBody>
      </p:sp>
      <p:sp>
        <p:nvSpPr>
          <p:cNvPr id="3" name="Text Box 2"/>
          <p:cNvSpPr txBox="1">
            <a:spLocks noChangeArrowheads="1"/>
          </p:cNvSpPr>
          <p:nvPr/>
        </p:nvSpPr>
        <p:spPr bwMode="auto">
          <a:xfrm>
            <a:off x="2483768"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sp>
        <p:nvSpPr>
          <p:cNvPr id="4" name="Text Box 8"/>
          <p:cNvSpPr txBox="1">
            <a:spLocks noChangeArrowheads="1"/>
          </p:cNvSpPr>
          <p:nvPr/>
        </p:nvSpPr>
        <p:spPr bwMode="auto">
          <a:xfrm>
            <a:off x="107504" y="1315616"/>
            <a:ext cx="7248525" cy="369332"/>
          </a:xfrm>
          <a:prstGeom prst="rect">
            <a:avLst/>
          </a:prstGeom>
          <a:noFill/>
          <a:ln w="9525">
            <a:noFill/>
            <a:miter lim="800000"/>
            <a:headEnd/>
            <a:tailEnd/>
          </a:ln>
        </p:spPr>
        <p:txBody>
          <a:bodyPr>
            <a:spAutoFit/>
          </a:bodyPr>
          <a:lstStyle/>
          <a:p>
            <a:pPr>
              <a:spcBef>
                <a:spcPct val="50000"/>
              </a:spcBef>
            </a:pPr>
            <a:r>
              <a:rPr lang="fr-FR" dirty="0" smtClean="0">
                <a:effectLst/>
              </a:rPr>
              <a:t> </a:t>
            </a:r>
            <a:r>
              <a:rPr lang="fr-FR" b="1" dirty="0"/>
              <a:t> </a:t>
            </a:r>
            <a:r>
              <a:rPr lang="fr-FR" b="1" dirty="0" smtClean="0"/>
              <a:t> </a:t>
            </a:r>
            <a:r>
              <a:rPr lang="fr-FR" b="1" dirty="0" smtClean="0">
                <a:effectLst/>
              </a:rPr>
              <a:t>L</a:t>
            </a:r>
            <a:r>
              <a:rPr lang="fr-FR" b="1" dirty="0">
                <a:effectLst/>
              </a:rPr>
              <a:t> ’atome d’hydrogène existe et est stable</a:t>
            </a:r>
            <a:r>
              <a:rPr lang="fr-FR" dirty="0">
                <a:effectLst/>
              </a:rPr>
              <a:t>.</a:t>
            </a:r>
          </a:p>
        </p:txBody>
      </p:sp>
      <p:sp>
        <p:nvSpPr>
          <p:cNvPr id="5" name="ZoneTexte 4"/>
          <p:cNvSpPr txBox="1"/>
          <p:nvPr/>
        </p:nvSpPr>
        <p:spPr>
          <a:xfrm>
            <a:off x="323528" y="1772816"/>
            <a:ext cx="6365845" cy="369332"/>
          </a:xfrm>
          <a:prstGeom prst="rect">
            <a:avLst/>
          </a:prstGeom>
          <a:noFill/>
        </p:spPr>
        <p:txBody>
          <a:bodyPr wrap="none" rtlCol="0">
            <a:spAutoFit/>
          </a:bodyPr>
          <a:lstStyle/>
          <a:p>
            <a:r>
              <a:rPr lang="fr-CA" dirty="0" smtClean="0"/>
              <a:t>Électron en mouvement circulaire uniforme autour du noyau.</a:t>
            </a:r>
            <a:endParaRPr lang="fr-FR" dirty="0"/>
          </a:p>
        </p:txBody>
      </p:sp>
      <p:sp>
        <p:nvSpPr>
          <p:cNvPr id="6" name="Text Box 3"/>
          <p:cNvSpPr txBox="1">
            <a:spLocks noChangeArrowheads="1"/>
          </p:cNvSpPr>
          <p:nvPr/>
        </p:nvSpPr>
        <p:spPr bwMode="auto">
          <a:xfrm>
            <a:off x="228600" y="2276872"/>
            <a:ext cx="6248400" cy="923330"/>
          </a:xfrm>
          <a:prstGeom prst="rect">
            <a:avLst/>
          </a:prstGeom>
          <a:noFill/>
          <a:ln w="9525">
            <a:noFill/>
            <a:miter lim="800000"/>
            <a:headEnd/>
            <a:tailEnd/>
          </a:ln>
        </p:spPr>
        <p:txBody>
          <a:bodyPr>
            <a:spAutoFit/>
          </a:bodyPr>
          <a:lstStyle/>
          <a:p>
            <a:pPr marL="342900" indent="-342900">
              <a:buAutoNum type="arabicParenR"/>
            </a:pPr>
            <a:r>
              <a:rPr lang="fr-FR" b="1" dirty="0" smtClean="0"/>
              <a:t>Deuxième principe de Newton: </a:t>
            </a:r>
            <a:endParaRPr lang="fr-FR" b="1" dirty="0" smtClean="0">
              <a:effectLst/>
            </a:endParaRPr>
          </a:p>
          <a:p>
            <a:pPr marL="342900" indent="-342900">
              <a:buAutoNum type="arabicParenR"/>
            </a:pPr>
            <a:endParaRPr lang="fr-FR" b="1" dirty="0" smtClean="0"/>
          </a:p>
          <a:p>
            <a:pPr marL="342900" indent="-342900"/>
            <a:r>
              <a:rPr lang="fr-FR" b="1" dirty="0" smtClean="0">
                <a:effectLst/>
              </a:rPr>
              <a:t>    </a:t>
            </a:r>
            <a:endParaRPr lang="fr-FR" b="1" dirty="0">
              <a:effectLst/>
            </a:endParaRPr>
          </a:p>
        </p:txBody>
      </p:sp>
      <p:graphicFrame>
        <p:nvGraphicFramePr>
          <p:cNvPr id="31750" name="Object 6"/>
          <p:cNvGraphicFramePr>
            <a:graphicFrameLocks noChangeAspect="1"/>
          </p:cNvGraphicFramePr>
          <p:nvPr/>
        </p:nvGraphicFramePr>
        <p:xfrm>
          <a:off x="1907704" y="2780928"/>
          <a:ext cx="2660650" cy="852487"/>
        </p:xfrm>
        <a:graphic>
          <a:graphicData uri="http://schemas.openxmlformats.org/presentationml/2006/ole">
            <mc:AlternateContent xmlns:mc="http://schemas.openxmlformats.org/markup-compatibility/2006">
              <mc:Choice xmlns:v="urn:schemas-microsoft-com:vml" Requires="v">
                <p:oleObj spid="_x0000_s5124" name="Équation" r:id="rId4" imgW="1066800" imgH="457200" progId="Equation.3">
                  <p:embed/>
                </p:oleObj>
              </mc:Choice>
              <mc:Fallback>
                <p:oleObj name="Équation" r:id="rId4" imgW="1066800" imgH="457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780928"/>
                        <a:ext cx="266065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5" descr="C:\Documents and Settings\Claude Shields\Mes documents\Cégep\Tipler\Images\36-41\F37-03.JPG"/>
          <p:cNvPicPr>
            <a:picLocks noChangeAspect="1" noChangeArrowheads="1"/>
          </p:cNvPicPr>
          <p:nvPr/>
        </p:nvPicPr>
        <p:blipFill>
          <a:blip r:embed="rId6" cstate="print"/>
          <a:srcRect/>
          <a:stretch>
            <a:fillRect/>
          </a:stretch>
        </p:blipFill>
        <p:spPr>
          <a:xfrm>
            <a:off x="6804248" y="1196752"/>
            <a:ext cx="2195736" cy="2574081"/>
          </a:xfrm>
          <a:prstGeom prst="rect">
            <a:avLst/>
          </a:prstGeom>
          <a:ln w="34925">
            <a:noFill/>
          </a:ln>
          <a:effectLst>
            <a:outerShdw dist="107763" dir="2700000" algn="ctr" rotWithShape="0">
              <a:srgbClr val="808080"/>
            </a:outerShdw>
          </a:effectLst>
        </p:spPr>
      </p:pic>
      <p:sp>
        <p:nvSpPr>
          <p:cNvPr id="9" name="Text Box 4"/>
          <p:cNvSpPr txBox="1">
            <a:spLocks noChangeArrowheads="1"/>
          </p:cNvSpPr>
          <p:nvPr/>
        </p:nvSpPr>
        <p:spPr bwMode="auto">
          <a:xfrm>
            <a:off x="251520" y="3573016"/>
            <a:ext cx="8305800" cy="457200"/>
          </a:xfrm>
          <a:prstGeom prst="rect">
            <a:avLst/>
          </a:prstGeom>
          <a:noFill/>
          <a:ln w="9525">
            <a:noFill/>
            <a:miter lim="800000"/>
            <a:headEnd/>
            <a:tailEnd/>
          </a:ln>
        </p:spPr>
        <p:txBody>
          <a:bodyPr>
            <a:spAutoFit/>
          </a:bodyPr>
          <a:lstStyle/>
          <a:p>
            <a:r>
              <a:rPr lang="fr-FR" b="1" dirty="0">
                <a:effectLst/>
              </a:rPr>
              <a:t>2) Conservation de l ’énergie : E = E cinétique +E potentielle</a:t>
            </a:r>
          </a:p>
        </p:txBody>
      </p:sp>
      <p:graphicFrame>
        <p:nvGraphicFramePr>
          <p:cNvPr id="31751" name="Object 7"/>
          <p:cNvGraphicFramePr>
            <a:graphicFrameLocks noChangeAspect="1"/>
          </p:cNvGraphicFramePr>
          <p:nvPr/>
        </p:nvGraphicFramePr>
        <p:xfrm>
          <a:off x="2916238" y="4232275"/>
          <a:ext cx="2851150" cy="781050"/>
        </p:xfrm>
        <a:graphic>
          <a:graphicData uri="http://schemas.openxmlformats.org/presentationml/2006/ole">
            <mc:AlternateContent xmlns:mc="http://schemas.openxmlformats.org/markup-compatibility/2006">
              <mc:Choice xmlns:v="urn:schemas-microsoft-com:vml" Requires="v">
                <p:oleObj spid="_x0000_s5125" name="Équation" r:id="rId7" imgW="1143000" imgH="419040" progId="Equation.3">
                  <p:embed/>
                </p:oleObj>
              </mc:Choice>
              <mc:Fallback>
                <p:oleObj name="Équation" r:id="rId7" imgW="1143000" imgH="4190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4232275"/>
                        <a:ext cx="28511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5"/>
          <p:cNvSpPr txBox="1">
            <a:spLocks noChangeArrowheads="1"/>
          </p:cNvSpPr>
          <p:nvPr/>
        </p:nvSpPr>
        <p:spPr bwMode="auto">
          <a:xfrm>
            <a:off x="2195736" y="5157192"/>
            <a:ext cx="6587133" cy="369332"/>
          </a:xfrm>
          <a:prstGeom prst="rect">
            <a:avLst/>
          </a:prstGeom>
          <a:noFill/>
          <a:ln w="9525">
            <a:noFill/>
            <a:miter lim="800000"/>
            <a:headEnd/>
            <a:tailEnd/>
          </a:ln>
        </p:spPr>
        <p:txBody>
          <a:bodyPr wrap="square">
            <a:spAutoFit/>
          </a:bodyPr>
          <a:lstStyle/>
          <a:p>
            <a:r>
              <a:rPr lang="fr-FR" b="1" dirty="0">
                <a:effectLst/>
              </a:rPr>
              <a:t>3) Conservation du moment de la quantité de mouvement:</a:t>
            </a:r>
          </a:p>
        </p:txBody>
      </p:sp>
      <p:sp>
        <p:nvSpPr>
          <p:cNvPr id="12" name="Text Box 9"/>
          <p:cNvSpPr txBox="1">
            <a:spLocks noChangeArrowheads="1"/>
          </p:cNvSpPr>
          <p:nvPr/>
        </p:nvSpPr>
        <p:spPr bwMode="auto">
          <a:xfrm>
            <a:off x="2267744" y="5589240"/>
            <a:ext cx="5588000" cy="457200"/>
          </a:xfrm>
          <a:prstGeom prst="rect">
            <a:avLst/>
          </a:prstGeom>
          <a:noFill/>
          <a:ln w="9525">
            <a:noFill/>
            <a:miter lim="800000"/>
            <a:headEnd/>
            <a:tailEnd/>
          </a:ln>
        </p:spPr>
        <p:txBody>
          <a:bodyPr>
            <a:spAutoFit/>
          </a:bodyPr>
          <a:lstStyle/>
          <a:p>
            <a:pPr>
              <a:spcBef>
                <a:spcPct val="50000"/>
              </a:spcBef>
            </a:pPr>
            <a:r>
              <a:rPr lang="fr-FR" dirty="0">
                <a:effectLst/>
              </a:rPr>
              <a:t>Moment angulaire   : </a:t>
            </a:r>
            <a:r>
              <a:rPr lang="fr-FR" dirty="0" err="1">
                <a:effectLst/>
              </a:rPr>
              <a:t>mvr</a:t>
            </a:r>
            <a:r>
              <a:rPr lang="fr-FR" dirty="0">
                <a:effectLst/>
              </a:rPr>
              <a:t> = constant</a:t>
            </a:r>
          </a:p>
        </p:txBody>
      </p:sp>
      <p:sp>
        <p:nvSpPr>
          <p:cNvPr id="13" name="Text Box 10"/>
          <p:cNvSpPr txBox="1">
            <a:spLocks noChangeArrowheads="1"/>
          </p:cNvSpPr>
          <p:nvPr/>
        </p:nvSpPr>
        <p:spPr bwMode="auto">
          <a:xfrm>
            <a:off x="2235200" y="6021288"/>
            <a:ext cx="6908800" cy="369332"/>
          </a:xfrm>
          <a:prstGeom prst="rect">
            <a:avLst/>
          </a:prstGeom>
          <a:noFill/>
          <a:ln w="9525">
            <a:noFill/>
            <a:miter lim="800000"/>
            <a:headEnd/>
            <a:tailEnd/>
          </a:ln>
          <a:effectLst/>
        </p:spPr>
        <p:txBody>
          <a:bodyPr>
            <a:spAutoFit/>
          </a:bodyPr>
          <a:lstStyle/>
          <a:p>
            <a:pPr>
              <a:spcBef>
                <a:spcPct val="50000"/>
              </a:spcBef>
              <a:defRPr/>
            </a:pPr>
            <a:r>
              <a:rPr lang="fr-FR" dirty="0">
                <a:solidFill>
                  <a:srgbClr val="FF0066"/>
                </a:solidFill>
                <a:effectLst>
                  <a:outerShdw blurRad="38100" dist="38100" dir="2700000" algn="tl">
                    <a:srgbClr val="000000"/>
                  </a:outerShdw>
                </a:effectLst>
              </a:rPr>
              <a:t>Hypothèse de Bohr </a:t>
            </a:r>
            <a:r>
              <a:rPr lang="fr-FR" dirty="0">
                <a:solidFill>
                  <a:srgbClr val="FF0066"/>
                </a:solidFill>
                <a:effectLst/>
              </a:rPr>
              <a:t> </a:t>
            </a:r>
            <a:r>
              <a:rPr lang="fr-FR" dirty="0">
                <a:effectLst/>
              </a:rPr>
              <a:t>: </a:t>
            </a:r>
            <a:r>
              <a:rPr lang="fr-FR" dirty="0" err="1">
                <a:effectLst/>
              </a:rPr>
              <a:t>mvr</a:t>
            </a:r>
            <a:r>
              <a:rPr lang="fr-FR" dirty="0">
                <a:effectLst/>
              </a:rPr>
              <a:t> =n.(h/2</a:t>
            </a:r>
            <a:r>
              <a:rPr lang="fr-FR" dirty="0">
                <a:effectLst/>
                <a:latin typeface="Symbol" charset="2"/>
              </a:rPr>
              <a:t>p)   </a:t>
            </a:r>
            <a:r>
              <a:rPr lang="fr-FR" dirty="0">
                <a:effectLst/>
              </a:rPr>
              <a:t>où n=1, 2, 3…</a:t>
            </a:r>
            <a:r>
              <a:rPr lang="fr-FR" dirty="0">
                <a:effectLst/>
                <a:sym typeface="Symbol" charset="2"/>
              </a:rPr>
              <a:t></a:t>
            </a:r>
            <a:endParaRPr lang="fr-FR" dirty="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4704"/>
            <a:ext cx="7200800" cy="461665"/>
          </a:xfrm>
          <a:prstGeom prst="rect">
            <a:avLst/>
          </a:prstGeom>
          <a:noFill/>
          <a:ln w="9525">
            <a:noFill/>
            <a:miter lim="800000"/>
            <a:headEnd/>
            <a:tailEnd/>
          </a:ln>
          <a:effectLst/>
        </p:spPr>
        <p:txBody>
          <a:bodyPr wrap="square">
            <a:spAutoFit/>
          </a:bodyPr>
          <a:lstStyle/>
          <a:p>
            <a:pPr algn="just">
              <a:buFont typeface="Wingdings" pitchFamily="2" charset="2"/>
              <a:buChar char="ü"/>
              <a:defRPr/>
            </a:pPr>
            <a:r>
              <a:rPr lang="fr-FR" sz="2400" b="1" dirty="0">
                <a:solidFill>
                  <a:schemeClr val="accent1">
                    <a:lumMod val="50000"/>
                  </a:schemeClr>
                </a:solidFill>
              </a:rPr>
              <a:t>Le</a:t>
            </a:r>
            <a:r>
              <a:rPr lang="fr-FR" sz="2400" b="1" dirty="0">
                <a:solidFill>
                  <a:srgbClr val="FF0066"/>
                </a:solidFill>
                <a:effectLst>
                  <a:outerShdw blurRad="38100" dist="38100" dir="2700000" algn="tl">
                    <a:srgbClr val="FFFFFF"/>
                  </a:outerShdw>
                </a:effectLst>
              </a:rPr>
              <a:t> </a:t>
            </a:r>
            <a:r>
              <a:rPr lang="fr-FR" sz="2400" b="1" dirty="0">
                <a:solidFill>
                  <a:schemeClr val="accent1">
                    <a:lumMod val="50000"/>
                  </a:schemeClr>
                </a:solidFill>
              </a:rPr>
              <a:t>modèle de Bohr de l'atome d'hydrogène</a:t>
            </a:r>
          </a:p>
        </p:txBody>
      </p:sp>
      <p:sp>
        <p:nvSpPr>
          <p:cNvPr id="3" name="Text Box 2"/>
          <p:cNvSpPr txBox="1">
            <a:spLocks noChangeArrowheads="1"/>
          </p:cNvSpPr>
          <p:nvPr/>
        </p:nvSpPr>
        <p:spPr bwMode="auto">
          <a:xfrm>
            <a:off x="2483768" y="0"/>
            <a:ext cx="4032448" cy="584775"/>
          </a:xfrm>
          <a:prstGeom prst="rect">
            <a:avLst/>
          </a:prstGeom>
          <a:noFill/>
          <a:ln w="9525">
            <a:noFill/>
            <a:miter lim="800000"/>
            <a:headEnd/>
            <a:tailEnd/>
          </a:ln>
          <a:effectLst/>
        </p:spPr>
        <p:txBody>
          <a:bodyPr wrap="square">
            <a:spAutoFit/>
          </a:bodyPr>
          <a:lstStyle/>
          <a:p>
            <a:pPr algn="ctr"/>
            <a:r>
              <a:rPr lang="fr-FR" sz="3200" b="1" u="sng" dirty="0" smtClean="0">
                <a:solidFill>
                  <a:srgbClr val="BA3632"/>
                </a:solidFill>
                <a:latin typeface="Verdana" pitchFamily="34" charset="0"/>
              </a:rPr>
              <a:t>Atome</a:t>
            </a:r>
            <a:endParaRPr lang="fr-FR" sz="3200" u="sng" dirty="0">
              <a:solidFill>
                <a:srgbClr val="BA3632"/>
              </a:solidFill>
            </a:endParaRPr>
          </a:p>
        </p:txBody>
      </p:sp>
      <p:graphicFrame>
        <p:nvGraphicFramePr>
          <p:cNvPr id="32798" name="Object 30"/>
          <p:cNvGraphicFramePr>
            <a:graphicFrameLocks noChangeAspect="1"/>
          </p:cNvGraphicFramePr>
          <p:nvPr/>
        </p:nvGraphicFramePr>
        <p:xfrm>
          <a:off x="1619672" y="1340768"/>
          <a:ext cx="6081712" cy="852487"/>
        </p:xfrm>
        <a:graphic>
          <a:graphicData uri="http://schemas.openxmlformats.org/presentationml/2006/ole">
            <mc:AlternateContent xmlns:mc="http://schemas.openxmlformats.org/markup-compatibility/2006">
              <mc:Choice xmlns:v="urn:schemas-microsoft-com:vml" Requires="v">
                <p:oleObj spid="_x0000_s6147" name="Équation" r:id="rId3" imgW="2438400" imgH="457200" progId="Equation.3">
                  <p:embed/>
                </p:oleObj>
              </mc:Choice>
              <mc:Fallback>
                <p:oleObj name="Équation" r:id="rId3" imgW="2438400" imgH="45720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340768"/>
                        <a:ext cx="6081712"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ZoneTexte 5"/>
          <p:cNvSpPr txBox="1"/>
          <p:nvPr/>
        </p:nvSpPr>
        <p:spPr>
          <a:xfrm>
            <a:off x="971600" y="2276872"/>
            <a:ext cx="7848872" cy="1477328"/>
          </a:xfrm>
          <a:prstGeom prst="rect">
            <a:avLst/>
          </a:prstGeom>
          <a:noFill/>
        </p:spPr>
        <p:txBody>
          <a:bodyPr wrap="square" rtlCol="0">
            <a:spAutoFit/>
          </a:bodyPr>
          <a:lstStyle/>
          <a:p>
            <a:pPr algn="just"/>
            <a:r>
              <a:rPr lang="fr-FR" dirty="0" smtClean="0"/>
              <a:t>Le modèle de Bohr est un modèle convenable qui permet d’expliquer l’observation du spectre atomique de raies caractéristique de l’atome d’hydrogène. Ce modèle met bien en évidence la quantification des niveaux d’énergie électronique de l’atome d’hydrogène, et permet de calculer ces niveaux d’énergie en bon accord avec l’expérience.</a:t>
            </a:r>
            <a:endParaRPr lang="fr-FR" dirty="0"/>
          </a:p>
        </p:txBody>
      </p:sp>
      <p:pic>
        <p:nvPicPr>
          <p:cNvPr id="7" name="Picture 3"/>
          <p:cNvPicPr>
            <a:picLocks noChangeAspect="1" noChangeArrowheads="1"/>
          </p:cNvPicPr>
          <p:nvPr/>
        </p:nvPicPr>
        <p:blipFill>
          <a:blip r:embed="rId5" cstate="print"/>
          <a:srcRect/>
          <a:stretch>
            <a:fillRect/>
          </a:stretch>
        </p:blipFill>
        <p:spPr bwMode="auto">
          <a:xfrm>
            <a:off x="1259632" y="3789040"/>
            <a:ext cx="6589240" cy="2708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1530</Words>
  <Application>Microsoft Office PowerPoint</Application>
  <PresentationFormat>Affichage à l'écran (4:3)</PresentationFormat>
  <Paragraphs>266</Paragraphs>
  <Slides>29</Slides>
  <Notes>6</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8" baseType="lpstr">
      <vt:lpstr>Arial</vt:lpstr>
      <vt:lpstr>Calibri</vt:lpstr>
      <vt:lpstr>Monotype Sorts</vt:lpstr>
      <vt:lpstr>Symbol</vt:lpstr>
      <vt:lpstr>Times New Roman</vt:lpstr>
      <vt:lpstr>Verdana</vt:lpstr>
      <vt:lpstr>Wingdings</vt:lpstr>
      <vt:lpstr>Modèle par défaut</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 and Molecules</dc:title>
  <dc:creator>www.powerpointstyles.com</dc:creator>
  <dc:description>Image credit to Salvatore Vuono / FreeDigitalPhotos.net</dc:description>
  <cp:lastModifiedBy>chetouani ahmed</cp:lastModifiedBy>
  <cp:revision>63</cp:revision>
  <dcterms:created xsi:type="dcterms:W3CDTF">2009-03-23T15:23:24Z</dcterms:created>
  <dcterms:modified xsi:type="dcterms:W3CDTF">2019-12-03T14:48:16Z</dcterms:modified>
</cp:coreProperties>
</file>